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32"/>
  </p:notesMasterIdLst>
  <p:sldIdLst>
    <p:sldId id="256" r:id="rId6"/>
    <p:sldId id="280" r:id="rId7"/>
    <p:sldId id="257" r:id="rId8"/>
    <p:sldId id="274" r:id="rId9"/>
    <p:sldId id="258" r:id="rId10"/>
    <p:sldId id="259" r:id="rId11"/>
    <p:sldId id="260" r:id="rId12"/>
    <p:sldId id="275" r:id="rId13"/>
    <p:sldId id="263" r:id="rId14"/>
    <p:sldId id="264" r:id="rId15"/>
    <p:sldId id="265" r:id="rId16"/>
    <p:sldId id="282" r:id="rId17"/>
    <p:sldId id="283" r:id="rId18"/>
    <p:sldId id="278" r:id="rId19"/>
    <p:sldId id="266" r:id="rId20"/>
    <p:sldId id="267" r:id="rId21"/>
    <p:sldId id="268" r:id="rId22"/>
    <p:sldId id="269" r:id="rId23"/>
    <p:sldId id="270" r:id="rId24"/>
    <p:sldId id="279" r:id="rId25"/>
    <p:sldId id="271" r:id="rId26"/>
    <p:sldId id="272" r:id="rId27"/>
    <p:sldId id="273" r:id="rId28"/>
    <p:sldId id="261" r:id="rId29"/>
    <p:sldId id="262" r:id="rId30"/>
    <p:sldId id="281"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34A"/>
    <a:srgbClr val="EAEAEA"/>
    <a:srgbClr val="ADA288"/>
    <a:srgbClr val="A9A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p:cViewPr varScale="1">
        <p:scale>
          <a:sx n="109" d="100"/>
          <a:sy n="109" d="100"/>
        </p:scale>
        <p:origin x="15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FB4FFB9-E495-47F2-9D90-7D2676241CEA}" type="datetimeFigureOut">
              <a:rPr lang="en-US" smtClean="0"/>
              <a:t>9/20/2017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D607C3E-9E98-491B-98B8-908F995B96D2}" type="slidenum">
              <a:rPr lang="en-US" smtClean="0"/>
              <a:t>‹#›</a:t>
            </a:fld>
            <a:endParaRPr lang="en-US"/>
          </a:p>
        </p:txBody>
      </p:sp>
    </p:spTree>
    <p:extLst>
      <p:ext uri="{BB962C8B-B14F-4D97-AF65-F5344CB8AC3E}">
        <p14:creationId xmlns:p14="http://schemas.microsoft.com/office/powerpoint/2010/main" val="1850644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a:t>
            </a:fld>
            <a:endParaRPr lang="en-US"/>
          </a:p>
        </p:txBody>
      </p:sp>
    </p:spTree>
    <p:extLst>
      <p:ext uri="{BB962C8B-B14F-4D97-AF65-F5344CB8AC3E}">
        <p14:creationId xmlns:p14="http://schemas.microsoft.com/office/powerpoint/2010/main" val="320015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11</a:t>
            </a:fld>
            <a:endParaRPr lang="en-US"/>
          </a:p>
        </p:txBody>
      </p:sp>
    </p:spTree>
    <p:extLst>
      <p:ext uri="{BB962C8B-B14F-4D97-AF65-F5344CB8AC3E}">
        <p14:creationId xmlns:p14="http://schemas.microsoft.com/office/powerpoint/2010/main" val="3803343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14</a:t>
            </a:fld>
            <a:endParaRPr lang="en-US"/>
          </a:p>
        </p:txBody>
      </p:sp>
    </p:spTree>
    <p:extLst>
      <p:ext uri="{BB962C8B-B14F-4D97-AF65-F5344CB8AC3E}">
        <p14:creationId xmlns:p14="http://schemas.microsoft.com/office/powerpoint/2010/main" val="20047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15</a:t>
            </a:fld>
            <a:endParaRPr lang="en-US"/>
          </a:p>
        </p:txBody>
      </p:sp>
    </p:spTree>
    <p:extLst>
      <p:ext uri="{BB962C8B-B14F-4D97-AF65-F5344CB8AC3E}">
        <p14:creationId xmlns:p14="http://schemas.microsoft.com/office/powerpoint/2010/main" val="2592236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16</a:t>
            </a:fld>
            <a:endParaRPr lang="en-US"/>
          </a:p>
        </p:txBody>
      </p:sp>
    </p:spTree>
    <p:extLst>
      <p:ext uri="{BB962C8B-B14F-4D97-AF65-F5344CB8AC3E}">
        <p14:creationId xmlns:p14="http://schemas.microsoft.com/office/powerpoint/2010/main" val="1956329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17</a:t>
            </a:fld>
            <a:endParaRPr lang="en-US"/>
          </a:p>
        </p:txBody>
      </p:sp>
    </p:spTree>
    <p:extLst>
      <p:ext uri="{BB962C8B-B14F-4D97-AF65-F5344CB8AC3E}">
        <p14:creationId xmlns:p14="http://schemas.microsoft.com/office/powerpoint/2010/main" val="314816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18</a:t>
            </a:fld>
            <a:endParaRPr lang="en-US"/>
          </a:p>
        </p:txBody>
      </p:sp>
    </p:spTree>
    <p:extLst>
      <p:ext uri="{BB962C8B-B14F-4D97-AF65-F5344CB8AC3E}">
        <p14:creationId xmlns:p14="http://schemas.microsoft.com/office/powerpoint/2010/main" val="270565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19</a:t>
            </a:fld>
            <a:endParaRPr lang="en-US"/>
          </a:p>
        </p:txBody>
      </p:sp>
    </p:spTree>
    <p:extLst>
      <p:ext uri="{BB962C8B-B14F-4D97-AF65-F5344CB8AC3E}">
        <p14:creationId xmlns:p14="http://schemas.microsoft.com/office/powerpoint/2010/main" val="396786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20</a:t>
            </a:fld>
            <a:endParaRPr lang="en-US"/>
          </a:p>
        </p:txBody>
      </p:sp>
    </p:spTree>
    <p:extLst>
      <p:ext uri="{BB962C8B-B14F-4D97-AF65-F5344CB8AC3E}">
        <p14:creationId xmlns:p14="http://schemas.microsoft.com/office/powerpoint/2010/main" val="116731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21</a:t>
            </a:fld>
            <a:endParaRPr lang="en-US"/>
          </a:p>
        </p:txBody>
      </p:sp>
    </p:spTree>
    <p:extLst>
      <p:ext uri="{BB962C8B-B14F-4D97-AF65-F5344CB8AC3E}">
        <p14:creationId xmlns:p14="http://schemas.microsoft.com/office/powerpoint/2010/main" val="203719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22</a:t>
            </a:fld>
            <a:endParaRPr lang="en-US"/>
          </a:p>
        </p:txBody>
      </p:sp>
    </p:spTree>
    <p:extLst>
      <p:ext uri="{BB962C8B-B14F-4D97-AF65-F5344CB8AC3E}">
        <p14:creationId xmlns:p14="http://schemas.microsoft.com/office/powerpoint/2010/main" val="327546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3</a:t>
            </a:fld>
            <a:endParaRPr lang="en-US"/>
          </a:p>
        </p:txBody>
      </p:sp>
    </p:spTree>
    <p:extLst>
      <p:ext uri="{BB962C8B-B14F-4D97-AF65-F5344CB8AC3E}">
        <p14:creationId xmlns:p14="http://schemas.microsoft.com/office/powerpoint/2010/main" val="242014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23</a:t>
            </a:fld>
            <a:endParaRPr lang="en-US"/>
          </a:p>
        </p:txBody>
      </p:sp>
    </p:spTree>
    <p:extLst>
      <p:ext uri="{BB962C8B-B14F-4D97-AF65-F5344CB8AC3E}">
        <p14:creationId xmlns:p14="http://schemas.microsoft.com/office/powerpoint/2010/main" val="1206148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24</a:t>
            </a:fld>
            <a:endParaRPr lang="en-US"/>
          </a:p>
        </p:txBody>
      </p:sp>
    </p:spTree>
    <p:extLst>
      <p:ext uri="{BB962C8B-B14F-4D97-AF65-F5344CB8AC3E}">
        <p14:creationId xmlns:p14="http://schemas.microsoft.com/office/powerpoint/2010/main" val="220778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25</a:t>
            </a:fld>
            <a:endParaRPr lang="en-US"/>
          </a:p>
        </p:txBody>
      </p:sp>
    </p:spTree>
    <p:extLst>
      <p:ext uri="{BB962C8B-B14F-4D97-AF65-F5344CB8AC3E}">
        <p14:creationId xmlns:p14="http://schemas.microsoft.com/office/powerpoint/2010/main" val="529608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4</a:t>
            </a:fld>
            <a:endParaRPr lang="en-US"/>
          </a:p>
        </p:txBody>
      </p:sp>
    </p:spTree>
    <p:extLst>
      <p:ext uri="{BB962C8B-B14F-4D97-AF65-F5344CB8AC3E}">
        <p14:creationId xmlns:p14="http://schemas.microsoft.com/office/powerpoint/2010/main" val="1110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5</a:t>
            </a:fld>
            <a:endParaRPr lang="en-US"/>
          </a:p>
        </p:txBody>
      </p:sp>
    </p:spTree>
    <p:extLst>
      <p:ext uri="{BB962C8B-B14F-4D97-AF65-F5344CB8AC3E}">
        <p14:creationId xmlns:p14="http://schemas.microsoft.com/office/powerpoint/2010/main" val="40863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6</a:t>
            </a:fld>
            <a:endParaRPr lang="en-US"/>
          </a:p>
        </p:txBody>
      </p:sp>
    </p:spTree>
    <p:extLst>
      <p:ext uri="{BB962C8B-B14F-4D97-AF65-F5344CB8AC3E}">
        <p14:creationId xmlns:p14="http://schemas.microsoft.com/office/powerpoint/2010/main" val="1806196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7</a:t>
            </a:fld>
            <a:endParaRPr lang="en-US"/>
          </a:p>
        </p:txBody>
      </p:sp>
    </p:spTree>
    <p:extLst>
      <p:ext uri="{BB962C8B-B14F-4D97-AF65-F5344CB8AC3E}">
        <p14:creationId xmlns:p14="http://schemas.microsoft.com/office/powerpoint/2010/main" val="1210428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8</a:t>
            </a:fld>
            <a:endParaRPr lang="en-US"/>
          </a:p>
        </p:txBody>
      </p:sp>
    </p:spTree>
    <p:extLst>
      <p:ext uri="{BB962C8B-B14F-4D97-AF65-F5344CB8AC3E}">
        <p14:creationId xmlns:p14="http://schemas.microsoft.com/office/powerpoint/2010/main" val="81212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9</a:t>
            </a:fld>
            <a:endParaRPr lang="en-US"/>
          </a:p>
        </p:txBody>
      </p:sp>
    </p:spTree>
    <p:extLst>
      <p:ext uri="{BB962C8B-B14F-4D97-AF65-F5344CB8AC3E}">
        <p14:creationId xmlns:p14="http://schemas.microsoft.com/office/powerpoint/2010/main" val="4592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07C3E-9E98-491B-98B8-908F995B96D2}" type="slidenum">
              <a:rPr lang="en-US" smtClean="0"/>
              <a:t>10</a:t>
            </a:fld>
            <a:endParaRPr lang="en-US"/>
          </a:p>
        </p:txBody>
      </p:sp>
    </p:spTree>
    <p:extLst>
      <p:ext uri="{BB962C8B-B14F-4D97-AF65-F5344CB8AC3E}">
        <p14:creationId xmlns:p14="http://schemas.microsoft.com/office/powerpoint/2010/main" val="1046521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r>
              <a:rPr lang="en-US" dirty="0"/>
              <a:t>January 11, 2017</a:t>
            </a:r>
          </a:p>
        </p:txBody>
      </p:sp>
      <p:sp>
        <p:nvSpPr>
          <p:cNvPr id="5" name="Footer Placeholder 4"/>
          <p:cNvSpPr>
            <a:spLocks noGrp="1"/>
          </p:cNvSpPr>
          <p:nvPr>
            <p:ph type="ftr" sz="quarter" idx="11"/>
          </p:nvPr>
        </p:nvSpPr>
        <p:spPr>
          <a:xfrm rot="16200000">
            <a:off x="7586911" y="4048760"/>
            <a:ext cx="2367281" cy="365760"/>
          </a:xfrm>
        </p:spPr>
        <p:txBody>
          <a:bodyPr/>
          <a:lstStyle/>
          <a:p>
            <a:endParaRPr lang="en-US" dirty="0"/>
          </a:p>
        </p:txBody>
      </p:sp>
      <p:sp>
        <p:nvSpPr>
          <p:cNvPr id="6" name="Slide Number Placeholder 5"/>
          <p:cNvSpPr>
            <a:spLocks noGrp="1"/>
          </p:cNvSpPr>
          <p:nvPr>
            <p:ph type="sldNum" sz="quarter" idx="12"/>
          </p:nvPr>
        </p:nvSpPr>
        <p:spPr>
          <a:xfrm>
            <a:off x="8556688" y="6324600"/>
            <a:ext cx="548640" cy="396240"/>
          </a:xfrm>
        </p:spPr>
        <p:txBody>
          <a:bodyPr/>
          <a:lstStyle/>
          <a:p>
            <a:fld id="{DBF023E3-A8FA-49AA-A4A1-C233955748D0}"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5424" y="447059"/>
            <a:ext cx="1453658" cy="1453658"/>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389376" y="526500"/>
            <a:ext cx="1374217" cy="13742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11,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4400" y="6324600"/>
            <a:ext cx="548640" cy="396240"/>
          </a:xfrm>
        </p:spPr>
        <p:txBody>
          <a:bodyPr/>
          <a:lstStyle/>
          <a:p>
            <a:fld id="{DBF023E3-A8FA-49AA-A4A1-C233955748D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January 11,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4400" y="6324600"/>
            <a:ext cx="548640" cy="396240"/>
          </a:xfrm>
        </p:spPr>
        <p:txBody>
          <a:bodyPr/>
          <a:lstStyle/>
          <a:p>
            <a:fld id="{DBF023E3-A8FA-49AA-A4A1-C233955748D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January 11, 2017</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
        <p:nvSpPr>
          <p:cNvPr id="12" name="Slide Number Placeholder 5"/>
          <p:cNvSpPr>
            <a:spLocks noGrp="1"/>
          </p:cNvSpPr>
          <p:nvPr>
            <p:ph type="sldNum" sz="quarter" idx="12"/>
          </p:nvPr>
        </p:nvSpPr>
        <p:spPr>
          <a:xfrm>
            <a:off x="8556688" y="6324600"/>
            <a:ext cx="548640" cy="396240"/>
          </a:xfrm>
        </p:spPr>
        <p:txBody>
          <a:bodyPr/>
          <a:lstStyle/>
          <a:p>
            <a:fld id="{DBF023E3-A8FA-49AA-A4A1-C233955748D0}"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January 11, 2017</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34400" y="6324600"/>
            <a:ext cx="548640" cy="396240"/>
          </a:xfrm>
        </p:spPr>
        <p:txBody>
          <a:bodyPr/>
          <a:lstStyle/>
          <a:p>
            <a:fld id="{DBF023E3-A8FA-49AA-A4A1-C233955748D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January 11,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65899" y="6324600"/>
            <a:ext cx="548640" cy="396240"/>
          </a:xfrm>
        </p:spPr>
        <p:txBody>
          <a:bodyPr/>
          <a:lstStyle/>
          <a:p>
            <a:fld id="{DBF023E3-A8FA-49AA-A4A1-C233955748D0}"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January 11, 2017</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63287" y="6324600"/>
            <a:ext cx="548640" cy="396240"/>
          </a:xfrm>
        </p:spPr>
        <p:txBody>
          <a:bodyPr/>
          <a:lstStyle/>
          <a:p>
            <a:fld id="{DBF023E3-A8FA-49AA-A4A1-C233955748D0}"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January 11, 2017</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534400" y="6324600"/>
            <a:ext cx="548640" cy="396240"/>
          </a:xfrm>
        </p:spPr>
        <p:txBody>
          <a:bodyPr/>
          <a:lstStyle/>
          <a:p>
            <a:fld id="{DBF023E3-A8FA-49AA-A4A1-C233955748D0}"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January 11, 2017</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532685" y="6322463"/>
            <a:ext cx="548640" cy="396240"/>
          </a:xfrm>
        </p:spPr>
        <p:txBody>
          <a:bodyPr/>
          <a:lstStyle/>
          <a:p>
            <a:fld id="{DBF023E3-A8FA-49AA-A4A1-C233955748D0}"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January 11, 2017</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34400" y="6329457"/>
            <a:ext cx="548640" cy="396240"/>
          </a:xfrm>
        </p:spPr>
        <p:txBody>
          <a:bodyPr/>
          <a:lstStyle/>
          <a:p>
            <a:fld id="{DBF023E3-A8FA-49AA-A4A1-C233955748D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a:t>January 11, 2017</a:t>
            </a:r>
          </a:p>
        </p:txBody>
      </p:sp>
      <p:sp>
        <p:nvSpPr>
          <p:cNvPr id="9" name="Slide Number Placeholder 8"/>
          <p:cNvSpPr>
            <a:spLocks noGrp="1"/>
          </p:cNvSpPr>
          <p:nvPr>
            <p:ph type="sldNum" sz="quarter" idx="11"/>
          </p:nvPr>
        </p:nvSpPr>
        <p:spPr>
          <a:xfrm>
            <a:off x="8534400" y="6312408"/>
            <a:ext cx="548640" cy="396240"/>
          </a:xfrm>
        </p:spPr>
        <p:txBody>
          <a:bodyPr/>
          <a:lstStyle/>
          <a:p>
            <a:fld id="{DBF023E3-A8FA-49AA-A4A1-C233955748D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8141918" y="4419240"/>
            <a:ext cx="1320047" cy="55876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2132" y="5562601"/>
            <a:ext cx="512152" cy="539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BF023E3-A8FA-49AA-A4A1-C233955748D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r>
              <a:rPr lang="en-US"/>
              <a:t>January 11, 2017</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50800" dist="38100" dir="2700000" algn="tl" rotWithShape="0">
                    <a:prstClr val="black">
                      <a:alpha val="40000"/>
                    </a:prstClr>
                  </a:outerShdw>
                </a:effectLst>
              </a:rPr>
              <a:t>OIT: Transition of </a:t>
            </a:r>
            <a:br>
              <a:rPr lang="en-US" dirty="0">
                <a:effectLst>
                  <a:outerShdw blurRad="50800" dist="38100" dir="2700000" algn="tl" rotWithShape="0">
                    <a:prstClr val="black">
                      <a:alpha val="40000"/>
                    </a:prstClr>
                  </a:outerShdw>
                </a:effectLst>
              </a:rPr>
            </a:br>
            <a:r>
              <a:rPr lang="en-US" dirty="0">
                <a:effectLst>
                  <a:outerShdw blurRad="50800" dist="38100" dir="2700000" algn="tl" rotWithShape="0">
                    <a:prstClr val="black">
                      <a:alpha val="40000"/>
                    </a:prstClr>
                  </a:outerShdw>
                </a:effectLst>
              </a:rPr>
              <a:t>I.T. Service Delivery</a:t>
            </a:r>
          </a:p>
        </p:txBody>
      </p:sp>
      <p:sp>
        <p:nvSpPr>
          <p:cNvPr id="3" name="Subtitle 2"/>
          <p:cNvSpPr>
            <a:spLocks noGrp="1"/>
          </p:cNvSpPr>
          <p:nvPr>
            <p:ph type="subTitle" idx="1"/>
          </p:nvPr>
        </p:nvSpPr>
        <p:spPr/>
        <p:txBody>
          <a:bodyPr/>
          <a:lstStyle/>
          <a:p>
            <a:r>
              <a:rPr lang="en-US" dirty="0"/>
              <a:t>Progress and Goals Update</a:t>
            </a:r>
          </a:p>
        </p:txBody>
      </p:sp>
      <p:sp>
        <p:nvSpPr>
          <p:cNvPr id="5" name="Date Placeholder 4"/>
          <p:cNvSpPr>
            <a:spLocks noGrp="1"/>
          </p:cNvSpPr>
          <p:nvPr>
            <p:ph type="dt" sz="half" idx="10"/>
          </p:nvPr>
        </p:nvSpPr>
        <p:spPr/>
        <p:txBody>
          <a:bodyPr/>
          <a:lstStyle/>
          <a:p>
            <a:r>
              <a:rPr lang="en-US"/>
              <a:t>January 11, 2017</a:t>
            </a:r>
            <a:endParaRPr lang="en-US" dirty="0"/>
          </a:p>
        </p:txBody>
      </p:sp>
      <p:sp>
        <p:nvSpPr>
          <p:cNvPr id="6" name="Slide Number Placeholder 5"/>
          <p:cNvSpPr>
            <a:spLocks noGrp="1"/>
          </p:cNvSpPr>
          <p:nvPr>
            <p:ph type="sldNum" sz="quarter" idx="12"/>
          </p:nvPr>
        </p:nvSpPr>
        <p:spPr/>
        <p:txBody>
          <a:bodyPr/>
          <a:lstStyle/>
          <a:p>
            <a:fld id="{DBF023E3-A8FA-49AA-A4A1-C233955748D0}" type="slidenum">
              <a:rPr lang="en-US" smtClean="0"/>
              <a:t>1</a:t>
            </a:fld>
            <a:endParaRPr lang="en-US" dirty="0"/>
          </a:p>
        </p:txBody>
      </p:sp>
      <p:sp>
        <p:nvSpPr>
          <p:cNvPr id="7" name="TextBox 6"/>
          <p:cNvSpPr txBox="1"/>
          <p:nvPr/>
        </p:nvSpPr>
        <p:spPr>
          <a:xfrm>
            <a:off x="504659" y="5429250"/>
            <a:ext cx="7812156" cy="1015663"/>
          </a:xfrm>
          <a:prstGeom prst="rect">
            <a:avLst/>
          </a:prstGeom>
        </p:spPr>
        <p:txBody>
          <a:bodyPr rtlCol="0">
            <a:spAutoFit/>
          </a:bodyPr>
          <a:lstStyle/>
          <a:p>
            <a:r>
              <a:rPr lang="EN-US" sz="3200" dirty="0">
                <a:latin typeface="Cambria"/>
              </a:rPr>
              <a:t>Dr. Joanne Hale</a:t>
            </a:r>
            <a:endParaRPr lang="EN-US" sz="3200" dirty="0">
              <a:solidFill>
                <a:srgbClr val="2F2B20"/>
              </a:solidFill>
              <a:latin typeface="Cambria"/>
            </a:endParaRPr>
          </a:p>
          <a:p>
            <a:r>
              <a:rPr lang="EN-US" sz="2800" dirty="0">
                <a:latin typeface="Cambria"/>
              </a:rPr>
              <a:t>Secretary of Information Technology</a:t>
            </a:r>
          </a:p>
        </p:txBody>
      </p:sp>
    </p:spTree>
    <p:extLst>
      <p:ext uri="{BB962C8B-B14F-4D97-AF65-F5344CB8AC3E}">
        <p14:creationId xmlns:p14="http://schemas.microsoft.com/office/powerpoint/2010/main" val="18806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274638"/>
            <a:ext cx="4114800" cy="1501902"/>
          </a:xfrm>
          <a:prstGeom prst="rect">
            <a:avLst/>
          </a:prstGeom>
          <a:ln>
            <a:noFill/>
          </a:ln>
          <a:effectLst>
            <a:softEdge rad="112500"/>
          </a:effectLst>
        </p:spPr>
      </p:pic>
      <p:sp>
        <p:nvSpPr>
          <p:cNvPr id="2" name="Title 1"/>
          <p:cNvSpPr>
            <a:spLocks noGrp="1"/>
          </p:cNvSpPr>
          <p:nvPr>
            <p:ph type="title"/>
          </p:nvPr>
        </p:nvSpPr>
        <p:spPr/>
        <p:txBody>
          <a:bodyPr/>
          <a:lstStyle/>
          <a:p>
            <a:r>
              <a:rPr lang="en-US" dirty="0"/>
              <a:t>Mission of Operations</a:t>
            </a:r>
          </a:p>
        </p:txBody>
      </p:sp>
      <p:sp>
        <p:nvSpPr>
          <p:cNvPr id="3" name="Content Placeholder 2"/>
          <p:cNvSpPr>
            <a:spLocks noGrp="1"/>
          </p:cNvSpPr>
          <p:nvPr>
            <p:ph idx="1"/>
          </p:nvPr>
        </p:nvSpPr>
        <p:spPr/>
        <p:txBody>
          <a:bodyPr>
            <a:normAutofit fontScale="85000" lnSpcReduction="10000"/>
          </a:bodyPr>
          <a:lstStyle/>
          <a:p>
            <a:r>
              <a:rPr lang="en-US" dirty="0"/>
              <a:t>Services organization</a:t>
            </a:r>
          </a:p>
          <a:p>
            <a:pPr lvl="1"/>
            <a:r>
              <a:rPr lang="en-US" dirty="0"/>
              <a:t>Provide fast, secure affordable IT services with transparent cost and no down-time.</a:t>
            </a:r>
          </a:p>
          <a:p>
            <a:pPr lvl="2"/>
            <a:r>
              <a:rPr lang="en-US" dirty="0"/>
              <a:t>Improve customer service</a:t>
            </a:r>
          </a:p>
          <a:p>
            <a:pPr lvl="3"/>
            <a:r>
              <a:rPr lang="en-US" dirty="0"/>
              <a:t>Service-Now, help desk training, 85% closed on contact goal, SLAs for resolution, transparency in performance</a:t>
            </a:r>
          </a:p>
          <a:p>
            <a:pPr lvl="3"/>
            <a:r>
              <a:rPr lang="en-US" dirty="0"/>
              <a:t>Not getting quick problem support will be addressed by reorganization and training</a:t>
            </a:r>
          </a:p>
          <a:p>
            <a:pPr lvl="4"/>
            <a:r>
              <a:rPr lang="en-US" dirty="0"/>
              <a:t>NOC operations merged with help desk for efficiency and consistency</a:t>
            </a:r>
          </a:p>
          <a:p>
            <a:pPr lvl="3"/>
            <a:r>
              <a:rPr lang="en-US" dirty="0"/>
              <a:t>Retirement of multiple ISD data centers</a:t>
            </a:r>
          </a:p>
          <a:p>
            <a:pPr lvl="4"/>
            <a:r>
              <a:rPr lang="en-US" dirty="0"/>
              <a:t>Cost savings and Resiliency</a:t>
            </a:r>
          </a:p>
          <a:p>
            <a:pPr lvl="3"/>
            <a:r>
              <a:rPr lang="en-US" dirty="0"/>
              <a:t>Cloud focus where it makes sense</a:t>
            </a:r>
          </a:p>
          <a:p>
            <a:pPr lvl="3"/>
            <a:r>
              <a:rPr lang="en-US" dirty="0"/>
              <a:t>Eye on the mission</a:t>
            </a:r>
          </a:p>
          <a:p>
            <a:pPr lvl="2"/>
            <a:r>
              <a:rPr lang="en-US" dirty="0"/>
              <a:t>Improve resiliency</a:t>
            </a:r>
          </a:p>
          <a:p>
            <a:pPr lvl="2"/>
            <a:r>
              <a:rPr lang="en-US" dirty="0"/>
              <a:t>Offer affordable services that agencies need to fulfill their mission.</a:t>
            </a:r>
          </a:p>
          <a:p>
            <a:pPr lvl="3"/>
            <a:r>
              <a:rPr lang="en-US" dirty="0"/>
              <a:t>Should the agency do this IT function</a:t>
            </a:r>
          </a:p>
          <a:p>
            <a:pPr lvl="3"/>
            <a:r>
              <a:rPr lang="en-US" dirty="0"/>
              <a:t>Can economies of scale or performance help</a:t>
            </a:r>
          </a:p>
          <a:p>
            <a:pPr lvl="3"/>
            <a:r>
              <a:rPr lang="en-US" dirty="0"/>
              <a:t>Can the state and the taxpayers benefit from a centralized service and delivery more efficiently for less money</a:t>
            </a:r>
          </a:p>
          <a:p>
            <a:pPr lvl="3"/>
            <a:r>
              <a:rPr lang="en-US" dirty="0"/>
              <a:t>Can we meet Federal match audit standards</a:t>
            </a:r>
          </a:p>
          <a:p>
            <a:pPr lvl="2"/>
            <a:r>
              <a:rPr lang="en-US" dirty="0"/>
              <a:t>We understand you have doubts, concerns but want to earn your business?</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10</a:t>
            </a:fld>
            <a:endParaRPr lang="en-US" dirty="0"/>
          </a:p>
        </p:txBody>
      </p:sp>
    </p:spTree>
    <p:extLst>
      <p:ext uri="{BB962C8B-B14F-4D97-AF65-F5344CB8AC3E}">
        <p14:creationId xmlns:p14="http://schemas.microsoft.com/office/powerpoint/2010/main" val="233055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Projects </a:t>
            </a:r>
            <a:br>
              <a:rPr lang="en-US" dirty="0"/>
            </a:br>
            <a:r>
              <a:rPr lang="en-US" sz="2800" dirty="0"/>
              <a:t>That Support Our Mission</a:t>
            </a:r>
            <a:endParaRPr lang="en-US" dirty="0"/>
          </a:p>
        </p:txBody>
      </p:sp>
      <p:sp>
        <p:nvSpPr>
          <p:cNvPr id="7" name="Content Placeholder 6"/>
          <p:cNvSpPr>
            <a:spLocks noGrp="1"/>
          </p:cNvSpPr>
          <p:nvPr>
            <p:ph sz="half" idx="1"/>
          </p:nvPr>
        </p:nvSpPr>
        <p:spPr/>
        <p:txBody>
          <a:bodyPr>
            <a:normAutofit fontScale="92500" lnSpcReduction="10000"/>
          </a:bodyPr>
          <a:lstStyle/>
          <a:p>
            <a:r>
              <a:rPr lang="en-US" sz="2000" dirty="0"/>
              <a:t>WAN Migration</a:t>
            </a:r>
          </a:p>
        </p:txBody>
      </p:sp>
      <p:sp>
        <p:nvSpPr>
          <p:cNvPr id="16" name="Content Placeholder 15"/>
          <p:cNvSpPr>
            <a:spLocks noGrp="1"/>
          </p:cNvSpPr>
          <p:nvPr>
            <p:ph sz="half" idx="2"/>
          </p:nvPr>
        </p:nvSpPr>
        <p:spPr/>
        <p:txBody>
          <a:bodyPr>
            <a:normAutofit fontScale="92500" lnSpcReduction="10000"/>
          </a:bodyPr>
          <a:lstStyle/>
          <a:p>
            <a:pPr marL="285750" indent="-285750"/>
            <a:r>
              <a:rPr lang="en-US" sz="1600" dirty="0"/>
              <a:t>Old Legacy BellSouth </a:t>
            </a:r>
            <a:r>
              <a:rPr lang="en-US" sz="1600" dirty="0" err="1"/>
              <a:t>NetVPN</a:t>
            </a:r>
            <a:r>
              <a:rPr lang="en-US" sz="1600" dirty="0"/>
              <a:t> MPLS Network</a:t>
            </a:r>
          </a:p>
          <a:p>
            <a:pPr marL="742950" lvl="1" indent="-285750"/>
            <a:r>
              <a:rPr lang="en-US" sz="1600" dirty="0"/>
              <a:t>AT&amp;T set to retire</a:t>
            </a:r>
          </a:p>
          <a:p>
            <a:pPr marL="1200150" lvl="2" indent="-285750"/>
            <a:r>
              <a:rPr lang="en-US" sz="1600" dirty="0"/>
              <a:t>We must transition to the new technology or you will not have connectivity across the state</a:t>
            </a:r>
          </a:p>
          <a:p>
            <a:pPr marL="1200150" lvl="2" indent="-285750"/>
            <a:r>
              <a:rPr lang="en-US" sz="1600" dirty="0"/>
              <a:t>We are in an extended support agreement and pushing to meet the go dark deadline</a:t>
            </a:r>
          </a:p>
          <a:p>
            <a:pPr marL="1200150" lvl="2" indent="-285750"/>
            <a:r>
              <a:rPr lang="en-US" sz="1600" dirty="0"/>
              <a:t>Similar to a Windows forced upgrade</a:t>
            </a:r>
          </a:p>
          <a:p>
            <a:pPr marL="742950" lvl="1" indent="-285750"/>
            <a:r>
              <a:rPr lang="en-US" sz="1600" dirty="0"/>
              <a:t>Huge undertaking</a:t>
            </a:r>
          </a:p>
          <a:p>
            <a:pPr marL="1200150" lvl="2" indent="-285750"/>
            <a:r>
              <a:rPr lang="en-US" sz="1600" dirty="0"/>
              <a:t>Very far down the road </a:t>
            </a:r>
          </a:p>
          <a:p>
            <a:pPr marL="1200150" lvl="2" indent="-285750"/>
            <a:r>
              <a:rPr lang="en-US" sz="1600" dirty="0"/>
              <a:t>End result will be faster service and multiple carriers for redundancy</a:t>
            </a:r>
          </a:p>
          <a:p>
            <a:pPr marL="1200150" lvl="2" indent="-285750"/>
            <a:r>
              <a:rPr lang="en-US" sz="1600" dirty="0"/>
              <a:t>Enables voice (VOIP) and video success</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11</a:t>
            </a:fld>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74638"/>
            <a:ext cx="2514600" cy="1257300"/>
          </a:xfrm>
          <a:prstGeom prst="rect">
            <a:avLst/>
          </a:prstGeom>
        </p:spPr>
      </p:pic>
    </p:spTree>
    <p:extLst>
      <p:ext uri="{BB962C8B-B14F-4D97-AF65-F5344CB8AC3E}">
        <p14:creationId xmlns:p14="http://schemas.microsoft.com/office/powerpoint/2010/main" val="410679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Projects </a:t>
            </a:r>
            <a:br>
              <a:rPr lang="en-US" dirty="0"/>
            </a:br>
            <a:r>
              <a:rPr lang="en-US" sz="2800" dirty="0"/>
              <a:t>That Support Our Mission</a:t>
            </a:r>
            <a:endParaRPr lang="en-US" dirty="0"/>
          </a:p>
        </p:txBody>
      </p:sp>
      <p:sp>
        <p:nvSpPr>
          <p:cNvPr id="3" name="Content Placeholder 2"/>
          <p:cNvSpPr>
            <a:spLocks noGrp="1"/>
          </p:cNvSpPr>
          <p:nvPr>
            <p:ph sz="half" idx="1"/>
          </p:nvPr>
        </p:nvSpPr>
        <p:spPr>
          <a:xfrm>
            <a:off x="457200" y="1536192"/>
            <a:ext cx="3657600" cy="1130808"/>
          </a:xfrm>
        </p:spPr>
        <p:txBody>
          <a:bodyPr>
            <a:normAutofit fontScale="92500"/>
          </a:bodyPr>
          <a:lstStyle/>
          <a:p>
            <a:r>
              <a:rPr lang="en-US" sz="2200" dirty="0"/>
              <a:t>WAN Migration</a:t>
            </a:r>
          </a:p>
          <a:p>
            <a:r>
              <a:rPr lang="en-US" sz="2200" dirty="0"/>
              <a:t>Data Center Consolidation</a:t>
            </a:r>
          </a:p>
          <a:p>
            <a:endParaRPr lang="en-US" dirty="0"/>
          </a:p>
        </p:txBody>
      </p:sp>
      <p:sp>
        <p:nvSpPr>
          <p:cNvPr id="4" name="Content Placeholder 3"/>
          <p:cNvSpPr>
            <a:spLocks noGrp="1"/>
          </p:cNvSpPr>
          <p:nvPr>
            <p:ph sz="half" idx="2"/>
          </p:nvPr>
        </p:nvSpPr>
        <p:spPr/>
        <p:txBody>
          <a:bodyPr>
            <a:normAutofit fontScale="92500"/>
          </a:bodyPr>
          <a:lstStyle/>
          <a:p>
            <a:pPr marL="285750" indent="-285750"/>
            <a:r>
              <a:rPr lang="en-US" dirty="0"/>
              <a:t>Data Center Facility Age</a:t>
            </a:r>
          </a:p>
          <a:p>
            <a:pPr marL="742950" lvl="1" indent="-285750"/>
            <a:r>
              <a:rPr lang="en-US" dirty="0"/>
              <a:t>State House then Folsom</a:t>
            </a:r>
          </a:p>
          <a:p>
            <a:pPr marL="742950" lvl="1" indent="-285750"/>
            <a:r>
              <a:rPr lang="en-US" dirty="0"/>
              <a:t>Flooding</a:t>
            </a:r>
          </a:p>
          <a:p>
            <a:pPr marL="742950" lvl="1" indent="-285750"/>
            <a:r>
              <a:rPr lang="en-US" dirty="0"/>
              <a:t>Heat in the summer time</a:t>
            </a:r>
          </a:p>
          <a:p>
            <a:pPr marL="742950" lvl="1" indent="-285750"/>
            <a:r>
              <a:rPr lang="en-US" dirty="0"/>
              <a:t>Older infrastructure of fire suppression and physical security</a:t>
            </a:r>
          </a:p>
          <a:p>
            <a:pPr marL="285750" indent="-285750"/>
            <a:r>
              <a:rPr lang="en-US" dirty="0"/>
              <a:t>Moving to RSA Dexter</a:t>
            </a:r>
          </a:p>
          <a:p>
            <a:pPr marL="742950" lvl="1" indent="-285750"/>
            <a:r>
              <a:rPr lang="en-US" dirty="0"/>
              <a:t>State of the art facility</a:t>
            </a:r>
          </a:p>
        </p:txBody>
      </p:sp>
      <p:sp>
        <p:nvSpPr>
          <p:cNvPr id="5" name="Date Placeholder 4"/>
          <p:cNvSpPr>
            <a:spLocks noGrp="1"/>
          </p:cNvSpPr>
          <p:nvPr>
            <p:ph type="dt" sz="half" idx="10"/>
          </p:nvPr>
        </p:nvSpPr>
        <p:spPr/>
        <p:txBody>
          <a:bodyPr/>
          <a:lstStyle/>
          <a:p>
            <a:r>
              <a:rPr lang="en-US"/>
              <a:t>January 11, 2017</a:t>
            </a:r>
          </a:p>
        </p:txBody>
      </p:sp>
      <p:sp>
        <p:nvSpPr>
          <p:cNvPr id="6" name="Slide Number Placeholder 5"/>
          <p:cNvSpPr>
            <a:spLocks noGrp="1"/>
          </p:cNvSpPr>
          <p:nvPr>
            <p:ph type="sldNum" sz="quarter" idx="12"/>
          </p:nvPr>
        </p:nvSpPr>
        <p:spPr/>
        <p:txBody>
          <a:bodyPr/>
          <a:lstStyle/>
          <a:p>
            <a:fld id="{DBF023E3-A8FA-49AA-A4A1-C233955748D0}" type="slidenum">
              <a:rPr lang="en-US" smtClean="0"/>
              <a:t>12</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799" y="270310"/>
            <a:ext cx="3352801" cy="1339774"/>
          </a:xfrm>
          <a:prstGeom prst="rect">
            <a:avLst/>
          </a:prstGeom>
          <a:ln>
            <a:noFill/>
          </a:ln>
          <a:effectLst>
            <a:softEdge rad="112500"/>
          </a:effectLst>
        </p:spPr>
      </p:pic>
    </p:spTree>
    <p:extLst>
      <p:ext uri="{BB962C8B-B14F-4D97-AF65-F5344CB8AC3E}">
        <p14:creationId xmlns:p14="http://schemas.microsoft.com/office/powerpoint/2010/main" val="11106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Projects </a:t>
            </a:r>
            <a:br>
              <a:rPr lang="en-US" dirty="0"/>
            </a:br>
            <a:r>
              <a:rPr lang="en-US" sz="2800" dirty="0"/>
              <a:t>That Support Our Mission</a:t>
            </a:r>
            <a:endParaRPr lang="en-US" dirty="0"/>
          </a:p>
        </p:txBody>
      </p:sp>
      <p:sp>
        <p:nvSpPr>
          <p:cNvPr id="3" name="Content Placeholder 2"/>
          <p:cNvSpPr>
            <a:spLocks noGrp="1"/>
          </p:cNvSpPr>
          <p:nvPr>
            <p:ph sz="half" idx="1"/>
          </p:nvPr>
        </p:nvSpPr>
        <p:spPr>
          <a:xfrm>
            <a:off x="457200" y="1536192"/>
            <a:ext cx="3657600" cy="1054608"/>
          </a:xfrm>
        </p:spPr>
        <p:txBody>
          <a:bodyPr>
            <a:noAutofit/>
          </a:bodyPr>
          <a:lstStyle/>
          <a:p>
            <a:r>
              <a:rPr lang="en-US" sz="2000" dirty="0"/>
              <a:t>WAN Migration</a:t>
            </a:r>
          </a:p>
          <a:p>
            <a:r>
              <a:rPr lang="en-US" sz="2000" dirty="0"/>
              <a:t>Data Center Consolidation</a:t>
            </a:r>
          </a:p>
          <a:p>
            <a:r>
              <a:rPr lang="en-US" sz="2000" dirty="0"/>
              <a:t>VOIP</a:t>
            </a:r>
          </a:p>
        </p:txBody>
      </p:sp>
      <p:sp>
        <p:nvSpPr>
          <p:cNvPr id="4" name="Content Placeholder 3"/>
          <p:cNvSpPr>
            <a:spLocks noGrp="1"/>
          </p:cNvSpPr>
          <p:nvPr>
            <p:ph sz="half" idx="2"/>
          </p:nvPr>
        </p:nvSpPr>
        <p:spPr/>
        <p:txBody>
          <a:bodyPr>
            <a:normAutofit fontScale="70000" lnSpcReduction="20000"/>
          </a:bodyPr>
          <a:lstStyle/>
          <a:p>
            <a:pPr marL="285750" indent="-285750"/>
            <a:r>
              <a:rPr lang="en-US" dirty="0"/>
              <a:t>Going after the old beige phones first</a:t>
            </a:r>
          </a:p>
          <a:p>
            <a:pPr marL="285750" indent="-285750"/>
            <a:r>
              <a:rPr lang="en-US" dirty="0"/>
              <a:t>We will work with you on a case by base, agency by agency basis</a:t>
            </a:r>
          </a:p>
          <a:p>
            <a:pPr marL="742950" lvl="1" indent="-285750"/>
            <a:r>
              <a:rPr lang="en-US" dirty="0"/>
              <a:t>Understand your needs</a:t>
            </a:r>
          </a:p>
          <a:p>
            <a:pPr marL="742950" lvl="1" indent="-285750"/>
            <a:r>
              <a:rPr lang="en-US" dirty="0"/>
              <a:t>Come up with a collaborative solution</a:t>
            </a:r>
          </a:p>
          <a:p>
            <a:pPr marL="742950" lvl="1" indent="-285750"/>
            <a:r>
              <a:rPr lang="en-US" dirty="0"/>
              <a:t>It has to support the mission</a:t>
            </a:r>
          </a:p>
          <a:p>
            <a:pPr marL="285750" indent="-285750"/>
            <a:r>
              <a:rPr lang="en-US" dirty="0"/>
              <a:t>DHR</a:t>
            </a:r>
          </a:p>
          <a:p>
            <a:pPr marL="742950" lvl="1" indent="-285750"/>
            <a:r>
              <a:rPr lang="en-US" dirty="0"/>
              <a:t>65% rolled out </a:t>
            </a:r>
            <a:r>
              <a:rPr lang="en-US" dirty="0" err="1"/>
              <a:t>ShoreTel</a:t>
            </a:r>
            <a:endParaRPr lang="en-US" dirty="0"/>
          </a:p>
          <a:p>
            <a:pPr marL="742950" lvl="1" indent="-285750"/>
            <a:r>
              <a:rPr lang="en-US" dirty="0"/>
              <a:t>Has staff to support further roll out</a:t>
            </a:r>
          </a:p>
          <a:p>
            <a:pPr marL="742950" lvl="1" indent="-285750"/>
            <a:r>
              <a:rPr lang="en-US" dirty="0"/>
              <a:t>Can come back later and add SIP </a:t>
            </a:r>
            <a:r>
              <a:rPr lang="en-US" dirty="0" err="1"/>
              <a:t>trunking</a:t>
            </a:r>
            <a:r>
              <a:rPr lang="en-US" dirty="0"/>
              <a:t> and centralized switching with existing handsets</a:t>
            </a:r>
          </a:p>
        </p:txBody>
      </p:sp>
      <p:sp>
        <p:nvSpPr>
          <p:cNvPr id="5" name="Date Placeholder 4"/>
          <p:cNvSpPr>
            <a:spLocks noGrp="1"/>
          </p:cNvSpPr>
          <p:nvPr>
            <p:ph type="dt" sz="half" idx="10"/>
          </p:nvPr>
        </p:nvSpPr>
        <p:spPr/>
        <p:txBody>
          <a:bodyPr/>
          <a:lstStyle/>
          <a:p>
            <a:r>
              <a:rPr lang="en-US"/>
              <a:t>January 11, 2017</a:t>
            </a:r>
          </a:p>
        </p:txBody>
      </p:sp>
      <p:sp>
        <p:nvSpPr>
          <p:cNvPr id="6" name="Slide Number Placeholder 5"/>
          <p:cNvSpPr>
            <a:spLocks noGrp="1"/>
          </p:cNvSpPr>
          <p:nvPr>
            <p:ph type="sldNum" sz="quarter" idx="12"/>
          </p:nvPr>
        </p:nvSpPr>
        <p:spPr/>
        <p:txBody>
          <a:bodyPr/>
          <a:lstStyle/>
          <a:p>
            <a:fld id="{DBF023E3-A8FA-49AA-A4A1-C233955748D0}" type="slidenum">
              <a:rPr lang="en-US" smtClean="0"/>
              <a:t>13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156" y="2590800"/>
            <a:ext cx="3335445" cy="3124200"/>
          </a:xfrm>
          <a:prstGeom prst="rect">
            <a:avLst/>
          </a:prstGeom>
        </p:spPr>
      </p:pic>
    </p:spTree>
    <p:extLst>
      <p:ext uri="{BB962C8B-B14F-4D97-AF65-F5344CB8AC3E}">
        <p14:creationId xmlns:p14="http://schemas.microsoft.com/office/powerpoint/2010/main" val="257328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762250"/>
            <a:ext cx="7659688" cy="1267824"/>
          </a:xfrm>
        </p:spPr>
        <p:txBody>
          <a:bodyPr/>
          <a:lstStyle/>
          <a:p>
            <a:pPr algn="ctr"/>
            <a:r>
              <a:rPr lang="EN-US" sz="7200" dirty="0"/>
              <a:t>Security and Policy</a:t>
            </a:r>
            <a:endParaRPr lang="EN-US" sz="7200" dirty="0">
              <a:solidFill>
                <a:srgbClr val="675E47"/>
              </a:solidFill>
              <a:latin typeface="Cambria"/>
            </a:endParaRP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14</a:t>
            </a:fld>
            <a:endParaRPr lang="en-US"/>
          </a:p>
        </p:txBody>
      </p:sp>
      <p:sp>
        <p:nvSpPr>
          <p:cNvPr id="6" name="TextBox 5"/>
          <p:cNvSpPr txBox="1"/>
          <p:nvPr/>
        </p:nvSpPr>
        <p:spPr>
          <a:xfrm>
            <a:off x="389872" y="5324475"/>
            <a:ext cx="7812156" cy="1015663"/>
          </a:xfrm>
          <a:prstGeom prst="rect">
            <a:avLst/>
          </a:prstGeom>
        </p:spPr>
        <p:txBody>
          <a:bodyPr rtlCol="0">
            <a:spAutoFit/>
          </a:bodyPr>
          <a:lstStyle/>
          <a:p>
            <a:r>
              <a:rPr lang="EN-US" sz="3200" dirty="0">
                <a:latin typeface="Cambria"/>
              </a:rPr>
              <a:t>Mr. Mason Tanaka</a:t>
            </a:r>
            <a:endParaRPr lang="EN-US" sz="3200" dirty="0">
              <a:solidFill>
                <a:srgbClr val="2F2B20"/>
              </a:solidFill>
              <a:latin typeface="Cambria"/>
            </a:endParaRPr>
          </a:p>
          <a:p>
            <a:r>
              <a:rPr lang="EN-US" sz="2800" dirty="0">
                <a:latin typeface="Cambria"/>
              </a:rPr>
              <a:t>Chief Information Security Officer</a:t>
            </a:r>
          </a:p>
        </p:txBody>
      </p:sp>
      <p:pic>
        <p:nvPicPr>
          <p:cNvPr id="7" name="Picture 6" descr="OIT-LOGO-seal-300dpi.png"/>
          <p:cNvPicPr>
            <a:picLocks noChangeAspect="1"/>
          </p:cNvPicPr>
          <p:nvPr/>
        </p:nvPicPr>
        <p:blipFill>
          <a:blip r:embed="rId3"/>
          <a:stretch>
            <a:fillRect/>
          </a:stretch>
        </p:blipFill>
        <p:spPr>
          <a:xfrm>
            <a:off x="3427429" y="762000"/>
            <a:ext cx="1827596" cy="1830307"/>
          </a:xfrm>
          <a:prstGeom prst="rect">
            <a:avLst/>
          </a:prstGeom>
        </p:spPr>
      </p:pic>
    </p:spTree>
    <p:extLst>
      <p:ext uri="{BB962C8B-B14F-4D97-AF65-F5344CB8AC3E}">
        <p14:creationId xmlns:p14="http://schemas.microsoft.com/office/powerpoint/2010/main" val="50429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a:t>CISO Mission Statement</a:t>
            </a:r>
            <a:endParaRPr lang="en-US" dirty="0"/>
          </a:p>
        </p:txBody>
      </p:sp>
      <p:sp>
        <p:nvSpPr>
          <p:cNvPr id="8" name="Content Placeholder 7"/>
          <p:cNvSpPr>
            <a:spLocks noGrp="1"/>
          </p:cNvSpPr>
          <p:nvPr>
            <p:ph idx="1"/>
          </p:nvPr>
        </p:nvSpPr>
        <p:spPr/>
        <p:txBody>
          <a:bodyPr>
            <a:normAutofit lnSpcReduction="10000"/>
          </a:bodyPr>
          <a:lstStyle/>
          <a:p>
            <a:pPr marL="114300" lvl="0" indent="0" algn="ctr">
              <a:buClr>
                <a:srgbClr val="A9A57C"/>
              </a:buClr>
              <a:buNone/>
            </a:pPr>
            <a:r>
              <a:rPr lang="en-US" sz="4000" dirty="0">
                <a:solidFill>
                  <a:srgbClr val="2F2B20"/>
                </a:solidFill>
              </a:rPr>
              <a:t>To develop, maintain, and promote an Enterprise Cybersecurity Program that establishes security goals, objectives, and requirements that minimize risk to information systems and data leading to an improved cybersecurity posture for the State of Alabama.</a:t>
            </a:r>
            <a:endParaRPr lang="en-US" sz="3800" dirty="0">
              <a:solidFill>
                <a:srgbClr val="2F2B20"/>
              </a:solidFill>
            </a:endParaRPr>
          </a:p>
          <a:p>
            <a:pPr marL="114300" indent="0">
              <a:buNone/>
            </a:pPr>
            <a:endParaRPr lang="en-US" dirty="0"/>
          </a:p>
        </p:txBody>
      </p:sp>
      <p:sp>
        <p:nvSpPr>
          <p:cNvPr id="5" name="Date Placeholder 4"/>
          <p:cNvSpPr>
            <a:spLocks noGrp="1"/>
          </p:cNvSpPr>
          <p:nvPr>
            <p:ph type="dt" sz="half" idx="10"/>
          </p:nvPr>
        </p:nvSpPr>
        <p:spPr/>
        <p:txBody>
          <a:bodyPr/>
          <a:lstStyle/>
          <a:p>
            <a:r>
              <a:rPr lang="en-US"/>
              <a:t>January 11, 2017</a:t>
            </a:r>
          </a:p>
        </p:txBody>
      </p:sp>
      <p:sp>
        <p:nvSpPr>
          <p:cNvPr id="6" name="Slide Number Placeholder 5"/>
          <p:cNvSpPr>
            <a:spLocks noGrp="1"/>
          </p:cNvSpPr>
          <p:nvPr>
            <p:ph type="sldNum" sz="quarter" idx="12"/>
          </p:nvPr>
        </p:nvSpPr>
        <p:spPr/>
        <p:txBody>
          <a:bodyPr/>
          <a:lstStyle/>
          <a:p>
            <a:fld id="{DBF023E3-A8FA-49AA-A4A1-C233955748D0}" type="slidenum">
              <a:rPr lang="en-US" smtClean="0"/>
              <a:t>15</a:t>
            </a:fld>
            <a:endParaRPr lang="en-US"/>
          </a:p>
        </p:txBody>
      </p:sp>
    </p:spTree>
    <p:extLst>
      <p:ext uri="{BB962C8B-B14F-4D97-AF65-F5344CB8AC3E}">
        <p14:creationId xmlns:p14="http://schemas.microsoft.com/office/powerpoint/2010/main" val="409591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Enterprise Cybersecurity Program</a:t>
            </a:r>
            <a:endParaRPr lang="en-US" dirty="0"/>
          </a:p>
        </p:txBody>
      </p:sp>
      <p:sp>
        <p:nvSpPr>
          <p:cNvPr id="3" name="Content Placeholder 2"/>
          <p:cNvSpPr>
            <a:spLocks noGrp="1"/>
          </p:cNvSpPr>
          <p:nvPr>
            <p:ph idx="1"/>
          </p:nvPr>
        </p:nvSpPr>
        <p:spPr/>
        <p:txBody>
          <a:bodyPr>
            <a:normAutofit fontScale="85000" lnSpcReduction="20000"/>
          </a:bodyPr>
          <a:lstStyle/>
          <a:p>
            <a:r>
              <a:rPr lang="en-US" sz="4000" dirty="0"/>
              <a:t>Adoption of Federal Standards</a:t>
            </a:r>
          </a:p>
          <a:p>
            <a:pPr lvl="1"/>
            <a:r>
              <a:rPr lang="en-US" sz="3800" dirty="0"/>
              <a:t>National Institute of Standards and Technology (NIST)</a:t>
            </a:r>
          </a:p>
          <a:p>
            <a:pPr lvl="1"/>
            <a:r>
              <a:rPr lang="en-US" sz="3800" dirty="0"/>
              <a:t>Federal Risk and Authorization Management Program (</a:t>
            </a:r>
            <a:r>
              <a:rPr lang="en-US" sz="3800" dirty="0" err="1"/>
              <a:t>FedRAMP</a:t>
            </a:r>
            <a:r>
              <a:rPr lang="en-US" sz="3800" dirty="0"/>
              <a:t>)</a:t>
            </a:r>
          </a:p>
          <a:p>
            <a:r>
              <a:rPr lang="en-US" sz="4000" dirty="0"/>
              <a:t>Risk-Based Approach</a:t>
            </a:r>
          </a:p>
          <a:p>
            <a:pPr lvl="1"/>
            <a:r>
              <a:rPr lang="en-US" sz="3800" dirty="0"/>
              <a:t>Identify potential threats and vulnerabilities.</a:t>
            </a:r>
          </a:p>
          <a:p>
            <a:pPr lvl="1"/>
            <a:r>
              <a:rPr lang="en-US" sz="3800" dirty="0"/>
              <a:t>Implement the right security controls to mitigate those flaws.</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16</a:t>
            </a:fld>
            <a:endParaRPr lang="en-US" dirty="0"/>
          </a:p>
        </p:txBody>
      </p:sp>
    </p:spTree>
    <p:extLst>
      <p:ext uri="{BB962C8B-B14F-4D97-AF65-F5344CB8AC3E}">
        <p14:creationId xmlns:p14="http://schemas.microsoft.com/office/powerpoint/2010/main" val="146412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Enterprise Cybersecurity Program (cont.)</a:t>
            </a:r>
            <a:endParaRPr lang="en-US" dirty="0"/>
          </a:p>
        </p:txBody>
      </p:sp>
      <p:sp>
        <p:nvSpPr>
          <p:cNvPr id="3" name="Content Placeholder 2"/>
          <p:cNvSpPr>
            <a:spLocks noGrp="1"/>
          </p:cNvSpPr>
          <p:nvPr>
            <p:ph idx="1"/>
          </p:nvPr>
        </p:nvSpPr>
        <p:spPr/>
        <p:txBody>
          <a:bodyPr>
            <a:normAutofit fontScale="92500" lnSpcReduction="20000"/>
          </a:bodyPr>
          <a:lstStyle/>
          <a:p>
            <a:r>
              <a:rPr lang="en-US" sz="3600" dirty="0"/>
              <a:t>Main Goals:</a:t>
            </a:r>
          </a:p>
          <a:p>
            <a:pPr lvl="1">
              <a:spcBef>
                <a:spcPts val="1200"/>
              </a:spcBef>
            </a:pPr>
            <a:r>
              <a:rPr lang="en-US" sz="3000" i="1" u="sng" dirty="0"/>
              <a:t>Confidentiality:</a:t>
            </a:r>
            <a:r>
              <a:rPr lang="en-US" sz="3000" i="1" dirty="0"/>
              <a:t>  </a:t>
            </a:r>
            <a:r>
              <a:rPr lang="en-US" sz="3000" dirty="0"/>
              <a:t>Ensuring systems and data are protected from unauthorized access.</a:t>
            </a:r>
          </a:p>
          <a:p>
            <a:pPr lvl="1">
              <a:spcBef>
                <a:spcPts val="1200"/>
              </a:spcBef>
            </a:pPr>
            <a:r>
              <a:rPr lang="en-US" sz="3000" i="1" u="sng" dirty="0"/>
              <a:t>Integrity:</a:t>
            </a:r>
            <a:r>
              <a:rPr lang="en-US" sz="3000" b="1" dirty="0"/>
              <a:t>  </a:t>
            </a:r>
            <a:r>
              <a:rPr lang="en-US" sz="3000" dirty="0"/>
              <a:t>Ensuring data is an accurate and unchanged representation of the original secure information. </a:t>
            </a:r>
          </a:p>
          <a:p>
            <a:pPr lvl="1">
              <a:spcBef>
                <a:spcPts val="1200"/>
              </a:spcBef>
            </a:pPr>
            <a:r>
              <a:rPr lang="en-US" sz="3000" i="1" u="sng" dirty="0"/>
              <a:t>Availability:</a:t>
            </a:r>
            <a:r>
              <a:rPr lang="en-US" sz="3000" b="1" dirty="0"/>
              <a:t>  </a:t>
            </a:r>
            <a:r>
              <a:rPr lang="en-US" sz="3000" dirty="0"/>
              <a:t>Ensuring systems and data are readily accessible to the authorized user.</a:t>
            </a:r>
          </a:p>
          <a:p>
            <a:pPr>
              <a:spcBef>
                <a:spcPts val="1200"/>
              </a:spcBef>
            </a:pPr>
            <a:r>
              <a:rPr lang="en-US" sz="3200" dirty="0"/>
              <a:t>Develop and Promulgate Policies and Standards that support the Cybersecurity Program</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17</a:t>
            </a:fld>
            <a:endParaRPr lang="en-US" dirty="0"/>
          </a:p>
        </p:txBody>
      </p:sp>
    </p:spTree>
    <p:extLst>
      <p:ext uri="{BB962C8B-B14F-4D97-AF65-F5344CB8AC3E}">
        <p14:creationId xmlns:p14="http://schemas.microsoft.com/office/powerpoint/2010/main" val="169378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OIT Agency Assistance</a:t>
            </a:r>
          </a:p>
        </p:txBody>
      </p:sp>
      <p:sp>
        <p:nvSpPr>
          <p:cNvPr id="3" name="Content Placeholder 2"/>
          <p:cNvSpPr>
            <a:spLocks noGrp="1"/>
          </p:cNvSpPr>
          <p:nvPr>
            <p:ph idx="1"/>
          </p:nvPr>
        </p:nvSpPr>
        <p:spPr/>
        <p:txBody>
          <a:bodyPr>
            <a:normAutofit fontScale="92500" lnSpcReduction="20000"/>
          </a:bodyPr>
          <a:lstStyle/>
          <a:p>
            <a:r>
              <a:rPr lang="en-US" sz="3800" dirty="0"/>
              <a:t>Improve Agency Cybersecurity Posture</a:t>
            </a:r>
          </a:p>
          <a:p>
            <a:pPr lvl="1"/>
            <a:r>
              <a:rPr lang="en-US" sz="3500" dirty="0"/>
              <a:t>Agency Specific Cybersecurity Plans, Programs, and Policies</a:t>
            </a:r>
          </a:p>
          <a:p>
            <a:pPr lvl="1"/>
            <a:r>
              <a:rPr lang="en-US" sz="3500" dirty="0"/>
              <a:t>Federal Compliance and Audit Support</a:t>
            </a:r>
          </a:p>
          <a:p>
            <a:pPr lvl="1"/>
            <a:r>
              <a:rPr lang="en-US" sz="3500" dirty="0"/>
              <a:t>Network and Systems Security Assessments</a:t>
            </a:r>
          </a:p>
          <a:p>
            <a:r>
              <a:rPr lang="en-US" sz="3800" dirty="0"/>
              <a:t>Utilize Existing Agency Federal Reporting Requirements</a:t>
            </a:r>
          </a:p>
          <a:p>
            <a:r>
              <a:rPr lang="en-US" sz="3800" dirty="0"/>
              <a:t>Foster a collaborative and mutually-beneficial relationship</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18</a:t>
            </a:fld>
            <a:endParaRPr lang="en-US" dirty="0"/>
          </a:p>
        </p:txBody>
      </p:sp>
    </p:spTree>
    <p:extLst>
      <p:ext uri="{BB962C8B-B14F-4D97-AF65-F5344CB8AC3E}">
        <p14:creationId xmlns:p14="http://schemas.microsoft.com/office/powerpoint/2010/main" val="299316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OIT – Agency Relationship</a:t>
            </a:r>
            <a:endParaRPr lang="en-US" dirty="0"/>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19</a:t>
            </a:fld>
            <a:endParaRPr lang="en-US" dirty="0"/>
          </a:p>
        </p:txBody>
      </p:sp>
      <p:sp>
        <p:nvSpPr>
          <p:cNvPr id="6" name="Rectangle 5"/>
          <p:cNvSpPr/>
          <p:nvPr/>
        </p:nvSpPr>
        <p:spPr>
          <a:xfrm>
            <a:off x="1066800" y="1524000"/>
            <a:ext cx="2124456" cy="1219200"/>
          </a:xfrm>
          <a:prstGeom prst="rect">
            <a:avLst/>
          </a:prstGeom>
          <a:solidFill>
            <a:schemeClr val="tx2">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50000"/>
                  </a:schemeClr>
                </a:solidFill>
                <a:effectLst>
                  <a:outerShdw blurRad="38100" dist="38100" dir="2700000" algn="tl">
                    <a:srgbClr val="000000">
                      <a:alpha val="43137"/>
                    </a:srgbClr>
                  </a:outerShdw>
                </a:effectLst>
              </a:rPr>
              <a:t>Office of Information Technology</a:t>
            </a:r>
          </a:p>
        </p:txBody>
      </p:sp>
      <p:sp>
        <p:nvSpPr>
          <p:cNvPr id="7" name="Rectangle 6"/>
          <p:cNvSpPr/>
          <p:nvPr/>
        </p:nvSpPr>
        <p:spPr>
          <a:xfrm>
            <a:off x="5334000" y="4800600"/>
            <a:ext cx="2133600" cy="1143000"/>
          </a:xfrm>
          <a:prstGeom prst="rect">
            <a:avLst/>
          </a:prstGeom>
          <a:solidFill>
            <a:srgbClr val="ADA288">
              <a:alpha val="3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50000"/>
                  </a:schemeClr>
                </a:solidFill>
              </a:rPr>
              <a:t>Agency Cybersecurity Program, Policies, Standards, Processes, Guidelines, Templates</a:t>
            </a:r>
          </a:p>
        </p:txBody>
      </p:sp>
      <p:sp>
        <p:nvSpPr>
          <p:cNvPr id="8" name="Rectangle 7"/>
          <p:cNvSpPr/>
          <p:nvPr/>
        </p:nvSpPr>
        <p:spPr>
          <a:xfrm>
            <a:off x="1066800" y="4800600"/>
            <a:ext cx="2124456" cy="1143000"/>
          </a:xfrm>
          <a:prstGeom prst="rect">
            <a:avLst/>
          </a:prstGeom>
          <a:solidFill>
            <a:srgbClr val="ADA288">
              <a:alpha val="74902"/>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lumMod val="50000"/>
                  </a:schemeClr>
                </a:solidFill>
              </a:rPr>
              <a:t>Agencies, Departments</a:t>
            </a:r>
          </a:p>
        </p:txBody>
      </p:sp>
      <p:sp>
        <p:nvSpPr>
          <p:cNvPr id="9" name="Rectangle 8"/>
          <p:cNvSpPr/>
          <p:nvPr/>
        </p:nvSpPr>
        <p:spPr>
          <a:xfrm>
            <a:off x="5334000" y="1524000"/>
            <a:ext cx="2133600" cy="1219200"/>
          </a:xfrm>
          <a:prstGeom prst="rect">
            <a:avLst/>
          </a:prstGeom>
          <a:solidFill>
            <a:srgbClr val="ADA288">
              <a:alpha val="50196"/>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50000"/>
                  </a:schemeClr>
                </a:solidFill>
              </a:rPr>
              <a:t>Enterprise Cybersecurity Program, Policies, Standards, Procedures, Guidelines, Templates</a:t>
            </a:r>
          </a:p>
        </p:txBody>
      </p:sp>
      <p:sp>
        <p:nvSpPr>
          <p:cNvPr id="10" name="Right Arrow 9"/>
          <p:cNvSpPr/>
          <p:nvPr/>
        </p:nvSpPr>
        <p:spPr>
          <a:xfrm>
            <a:off x="3505200" y="1752600"/>
            <a:ext cx="1600200" cy="8382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2">
                    <a:lumMod val="50000"/>
                  </a:schemeClr>
                </a:solidFill>
              </a:rPr>
              <a:t>Develops &amp; Promulgates</a:t>
            </a:r>
          </a:p>
        </p:txBody>
      </p:sp>
      <p:sp>
        <p:nvSpPr>
          <p:cNvPr id="11" name="Right Arrow 10"/>
          <p:cNvSpPr/>
          <p:nvPr/>
        </p:nvSpPr>
        <p:spPr>
          <a:xfrm>
            <a:off x="3527280" y="4876800"/>
            <a:ext cx="1578120" cy="838200"/>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1161254" y="3047999"/>
            <a:ext cx="819946" cy="1447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5410200" y="3048000"/>
            <a:ext cx="801590" cy="1447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rot="10800000">
            <a:off x="2286000" y="3048000"/>
            <a:ext cx="829056" cy="1447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rot="10800000">
            <a:off x="6630887" y="3048000"/>
            <a:ext cx="801590" cy="144780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505200" y="5034290"/>
            <a:ext cx="1349520" cy="523220"/>
          </a:xfrm>
          <a:prstGeom prst="rect">
            <a:avLst/>
          </a:prstGeom>
        </p:spPr>
        <p:txBody>
          <a:bodyPr wrap="square">
            <a:spAutoFit/>
          </a:bodyPr>
          <a:lstStyle/>
          <a:p>
            <a:pPr algn="ctr"/>
            <a:r>
              <a:rPr lang="en-US" sz="1400" dirty="0">
                <a:solidFill>
                  <a:schemeClr val="tx2">
                    <a:lumMod val="50000"/>
                  </a:schemeClr>
                </a:solidFill>
              </a:rPr>
              <a:t>Develops &amp;</a:t>
            </a:r>
          </a:p>
          <a:p>
            <a:pPr algn="ctr"/>
            <a:r>
              <a:rPr lang="en-US" sz="1400" dirty="0">
                <a:solidFill>
                  <a:schemeClr val="tx2">
                    <a:lumMod val="50000"/>
                  </a:schemeClr>
                </a:solidFill>
              </a:rPr>
              <a:t>Maintains</a:t>
            </a:r>
          </a:p>
        </p:txBody>
      </p:sp>
      <p:sp>
        <p:nvSpPr>
          <p:cNvPr id="17" name="TextBox 16"/>
          <p:cNvSpPr txBox="1"/>
          <p:nvPr/>
        </p:nvSpPr>
        <p:spPr>
          <a:xfrm rot="16200000">
            <a:off x="989836" y="3537486"/>
            <a:ext cx="1134348" cy="307777"/>
          </a:xfrm>
          <a:prstGeom prst="rect">
            <a:avLst/>
          </a:prstGeom>
          <a:noFill/>
        </p:spPr>
        <p:txBody>
          <a:bodyPr wrap="square" rtlCol="0">
            <a:spAutoFit/>
          </a:bodyPr>
          <a:lstStyle/>
          <a:p>
            <a:pPr algn="ctr"/>
            <a:r>
              <a:rPr lang="en-US" sz="1400" dirty="0"/>
              <a:t>Assistance</a:t>
            </a:r>
          </a:p>
        </p:txBody>
      </p:sp>
      <p:sp>
        <p:nvSpPr>
          <p:cNvPr id="18" name="TextBox 17"/>
          <p:cNvSpPr txBox="1"/>
          <p:nvPr/>
        </p:nvSpPr>
        <p:spPr>
          <a:xfrm rot="16200000">
            <a:off x="2262459" y="3690753"/>
            <a:ext cx="876137" cy="307777"/>
          </a:xfrm>
          <a:prstGeom prst="rect">
            <a:avLst/>
          </a:prstGeom>
          <a:noFill/>
        </p:spPr>
        <p:txBody>
          <a:bodyPr wrap="none" rtlCol="0">
            <a:spAutoFit/>
          </a:bodyPr>
          <a:lstStyle/>
          <a:p>
            <a:r>
              <a:rPr lang="en-US" sz="1400" dirty="0"/>
              <a:t>Feedback</a:t>
            </a:r>
          </a:p>
        </p:txBody>
      </p:sp>
      <p:sp>
        <p:nvSpPr>
          <p:cNvPr id="19" name="TextBox 18"/>
          <p:cNvSpPr txBox="1"/>
          <p:nvPr/>
        </p:nvSpPr>
        <p:spPr>
          <a:xfrm rot="16200000">
            <a:off x="5358120" y="3499381"/>
            <a:ext cx="905749" cy="307777"/>
          </a:xfrm>
          <a:prstGeom prst="rect">
            <a:avLst/>
          </a:prstGeom>
          <a:noFill/>
        </p:spPr>
        <p:txBody>
          <a:bodyPr wrap="square" rtlCol="0">
            <a:spAutoFit/>
          </a:bodyPr>
          <a:lstStyle/>
          <a:p>
            <a:r>
              <a:rPr lang="en-US" sz="1400" dirty="0"/>
              <a:t>Governs</a:t>
            </a:r>
          </a:p>
        </p:txBody>
      </p:sp>
      <p:sp>
        <p:nvSpPr>
          <p:cNvPr id="20" name="TextBox 19"/>
          <p:cNvSpPr txBox="1"/>
          <p:nvPr/>
        </p:nvSpPr>
        <p:spPr>
          <a:xfrm rot="16200000">
            <a:off x="6307781" y="3618011"/>
            <a:ext cx="1447799" cy="307777"/>
          </a:xfrm>
          <a:prstGeom prst="rect">
            <a:avLst/>
          </a:prstGeom>
          <a:noFill/>
        </p:spPr>
        <p:txBody>
          <a:bodyPr wrap="square" rtlCol="0">
            <a:spAutoFit/>
          </a:bodyPr>
          <a:lstStyle/>
          <a:p>
            <a:r>
              <a:rPr lang="en-US" sz="1400" dirty="0"/>
              <a:t>Complies  With</a:t>
            </a:r>
          </a:p>
        </p:txBody>
      </p:sp>
      <p:sp>
        <p:nvSpPr>
          <p:cNvPr id="21" name="Rectangle 20"/>
          <p:cNvSpPr/>
          <p:nvPr/>
        </p:nvSpPr>
        <p:spPr>
          <a:xfrm>
            <a:off x="914400" y="1295400"/>
            <a:ext cx="2438400" cy="5334000"/>
          </a:xfrm>
          <a:prstGeom prst="rect">
            <a:avLst/>
          </a:prstGeom>
          <a:no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TextBox 21"/>
          <p:cNvSpPr txBox="1"/>
          <p:nvPr/>
        </p:nvSpPr>
        <p:spPr>
          <a:xfrm>
            <a:off x="1874837" y="6184203"/>
            <a:ext cx="1477963" cy="338554"/>
          </a:xfrm>
          <a:prstGeom prst="rect">
            <a:avLst/>
          </a:prstGeom>
          <a:noFill/>
        </p:spPr>
        <p:txBody>
          <a:bodyPr wrap="square" rtlCol="0">
            <a:spAutoFit/>
          </a:bodyPr>
          <a:lstStyle/>
          <a:p>
            <a:pPr algn="ctr"/>
            <a:r>
              <a:rPr lang="en-US" sz="1600" b="1" dirty="0"/>
              <a:t>Organizational</a:t>
            </a:r>
          </a:p>
        </p:txBody>
      </p:sp>
      <p:sp>
        <p:nvSpPr>
          <p:cNvPr id="23" name="Rectangle 22"/>
          <p:cNvSpPr/>
          <p:nvPr/>
        </p:nvSpPr>
        <p:spPr>
          <a:xfrm>
            <a:off x="5181600" y="1274164"/>
            <a:ext cx="2438400" cy="5334000"/>
          </a:xfrm>
          <a:prstGeom prst="rect">
            <a:avLst/>
          </a:prstGeom>
          <a:noFill/>
          <a:ln>
            <a:prstDash val="dash"/>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4" name="TextBox 23"/>
          <p:cNvSpPr txBox="1"/>
          <p:nvPr/>
        </p:nvSpPr>
        <p:spPr>
          <a:xfrm>
            <a:off x="5964884" y="6213396"/>
            <a:ext cx="1651890" cy="338554"/>
          </a:xfrm>
          <a:prstGeom prst="rect">
            <a:avLst/>
          </a:prstGeom>
          <a:noFill/>
        </p:spPr>
        <p:txBody>
          <a:bodyPr wrap="square" rtlCol="0">
            <a:spAutoFit/>
          </a:bodyPr>
          <a:lstStyle/>
          <a:p>
            <a:pPr algn="ctr"/>
            <a:r>
              <a:rPr lang="en-US" sz="1600" b="1" dirty="0"/>
              <a:t>Program &amp; Policy</a:t>
            </a:r>
          </a:p>
        </p:txBody>
      </p:sp>
    </p:spTree>
    <p:extLst>
      <p:ext uri="{BB962C8B-B14F-4D97-AF65-F5344CB8AC3E}">
        <p14:creationId xmlns:p14="http://schemas.microsoft.com/office/powerpoint/2010/main" val="1240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OIT Mission Statement</a:t>
            </a:r>
          </a:p>
        </p:txBody>
      </p:sp>
      <p:sp>
        <p:nvSpPr>
          <p:cNvPr id="3" name="Content Placeholder 2"/>
          <p:cNvSpPr>
            <a:spLocks noGrp="1"/>
          </p:cNvSpPr>
          <p:nvPr>
            <p:ph idx="1"/>
          </p:nvPr>
        </p:nvSpPr>
        <p:spPr>
          <a:xfrm>
            <a:off x="361831" y="1857375"/>
            <a:ext cx="7620000" cy="3299573"/>
          </a:xfrm>
        </p:spPr>
        <p:txBody>
          <a:bodyPr vert="horz" lIns="91440" tIns="45720" rIns="91440" bIns="45720" rtlCol="0" anchor="t">
            <a:noAutofit/>
          </a:bodyPr>
          <a:lstStyle/>
          <a:p>
            <a:pPr marL="114300" indent="0" algn="ctr">
              <a:buNone/>
            </a:pPr>
            <a:r>
              <a:rPr lang="EN-US" sz="5400" dirty="0"/>
              <a:t>Make State Business</a:t>
            </a:r>
            <a:endParaRPr lang="EN-US" sz="5400" dirty="0">
              <a:solidFill>
                <a:srgbClr val="2F2B20"/>
              </a:solidFill>
              <a:latin typeface="Calibri"/>
            </a:endParaRPr>
          </a:p>
          <a:p>
            <a:pPr marL="114300" indent="0" algn="ctr">
              <a:buNone/>
            </a:pPr>
            <a:r>
              <a:rPr lang="EN-US" sz="5400" dirty="0"/>
              <a:t>Better, Faster, Safer, Cheaper</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a:t>
            </a:fld>
            <a:endParaRPr lang="en-US" dirty="0"/>
          </a:p>
        </p:txBody>
      </p:sp>
    </p:spTree>
    <p:extLst>
      <p:ext uri="{BB962C8B-B14F-4D97-AF65-F5344CB8AC3E}">
        <p14:creationId xmlns:p14="http://schemas.microsoft.com/office/powerpoint/2010/main" val="28368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71" y="2762250"/>
            <a:ext cx="7659687" cy="1168400"/>
          </a:xfrm>
        </p:spPr>
        <p:txBody>
          <a:bodyPr/>
          <a:lstStyle/>
          <a:p>
            <a:pPr algn="ctr"/>
            <a:r>
              <a:rPr lang="EN-US" sz="5400" dirty="0"/>
              <a:t>Administration and Project Management</a:t>
            </a:r>
            <a:endParaRPr lang="EN-US" sz="5400" dirty="0">
              <a:solidFill>
                <a:srgbClr val="675E47"/>
              </a:solidFill>
              <a:latin typeface="Cambria"/>
            </a:endParaRP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20</a:t>
            </a:fld>
            <a:endParaRPr lang="en-US"/>
          </a:p>
        </p:txBody>
      </p:sp>
      <p:sp>
        <p:nvSpPr>
          <p:cNvPr id="6" name="TextBox 5"/>
          <p:cNvSpPr txBox="1"/>
          <p:nvPr/>
        </p:nvSpPr>
        <p:spPr>
          <a:xfrm>
            <a:off x="389718" y="5514975"/>
            <a:ext cx="7812156" cy="1015663"/>
          </a:xfrm>
          <a:prstGeom prst="rect">
            <a:avLst/>
          </a:prstGeom>
        </p:spPr>
        <p:txBody>
          <a:bodyPr rtlCol="0">
            <a:spAutoFit/>
          </a:bodyPr>
          <a:lstStyle/>
          <a:p>
            <a:r>
              <a:rPr lang="EN-US" sz="3200" dirty="0">
                <a:latin typeface="Cambria"/>
              </a:rPr>
              <a:t>Ms. Cheri Martin</a:t>
            </a:r>
            <a:endParaRPr lang="EN-US" sz="3200" dirty="0">
              <a:solidFill>
                <a:srgbClr val="2F2B20"/>
              </a:solidFill>
              <a:latin typeface="Cambria"/>
            </a:endParaRPr>
          </a:p>
          <a:p>
            <a:r>
              <a:rPr lang="EN-US" sz="2800" dirty="0">
                <a:latin typeface="Cambria"/>
              </a:rPr>
              <a:t>Deputy Secretary of Information Technology</a:t>
            </a:r>
          </a:p>
        </p:txBody>
      </p:sp>
      <p:pic>
        <p:nvPicPr>
          <p:cNvPr id="7" name="Picture 6" descr="OIT-LOGO-seal-300dpi.png"/>
          <p:cNvPicPr>
            <a:picLocks noChangeAspect="1"/>
          </p:cNvPicPr>
          <p:nvPr/>
        </p:nvPicPr>
        <p:blipFill>
          <a:blip r:embed="rId3"/>
          <a:stretch>
            <a:fillRect/>
          </a:stretch>
        </p:blipFill>
        <p:spPr>
          <a:xfrm>
            <a:off x="3427429" y="762000"/>
            <a:ext cx="1827596" cy="1830307"/>
          </a:xfrm>
          <a:prstGeom prst="rect">
            <a:avLst/>
          </a:prstGeom>
        </p:spPr>
      </p:pic>
    </p:spTree>
    <p:extLst>
      <p:ext uri="{BB962C8B-B14F-4D97-AF65-F5344CB8AC3E}">
        <p14:creationId xmlns:p14="http://schemas.microsoft.com/office/powerpoint/2010/main" val="241841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21</a:t>
            </a:fld>
            <a:endParaRPr lang="en-US" dirty="0"/>
          </a:p>
        </p:txBody>
      </p:sp>
      <p:pic>
        <p:nvPicPr>
          <p:cNvPr id="10" name="Content Placeholder 9"/>
          <p:cNvPicPr>
            <a:picLocks noGrp="1" noChangeAspect="1"/>
          </p:cNvPicPr>
          <p:nvPr>
            <p:ph idx="1"/>
          </p:nvPr>
        </p:nvPicPr>
        <p:blipFill>
          <a:blip r:embed="rId3"/>
          <a:stretch>
            <a:fillRect/>
          </a:stretch>
        </p:blipFill>
        <p:spPr>
          <a:xfrm>
            <a:off x="457200" y="274638"/>
            <a:ext cx="7620000" cy="1148092"/>
          </a:xfrm>
        </p:spPr>
      </p:pic>
      <p:sp>
        <p:nvSpPr>
          <p:cNvPr id="11" name="Content Placeholder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t>To Minimize costs to provide IT services</a:t>
            </a:r>
          </a:p>
          <a:p>
            <a:r>
              <a:rPr lang="en-US"/>
              <a:t>To Streamline administrative processes </a:t>
            </a:r>
          </a:p>
          <a:p>
            <a:r>
              <a:rPr lang="en-US"/>
              <a:t>To Maximize resource availability</a:t>
            </a:r>
          </a:p>
          <a:p>
            <a:r>
              <a:rPr lang="en-US"/>
              <a:t>To ensure successful completion of IT Projects</a:t>
            </a:r>
            <a:endParaRPr lang="en-US" dirty="0"/>
          </a:p>
        </p:txBody>
      </p:sp>
    </p:spTree>
    <p:extLst>
      <p:ext uri="{BB962C8B-B14F-4D97-AF65-F5344CB8AC3E}">
        <p14:creationId xmlns:p14="http://schemas.microsoft.com/office/powerpoint/2010/main" val="7341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22</a:t>
            </a:fld>
            <a:endParaRPr lang="en-US" dirty="0"/>
          </a:p>
        </p:txBody>
      </p:sp>
      <p:sp>
        <p:nvSpPr>
          <p:cNvPr id="8" name="Title 1"/>
          <p:cNvSpPr>
            <a:spLocks noGrp="1"/>
          </p:cNvSpPr>
          <p:nvPr>
            <p:ph type="title"/>
          </p:nvPr>
        </p:nvSpPr>
        <p:spPr>
          <a:xfrm>
            <a:off x="457200" y="274638"/>
            <a:ext cx="7620000" cy="1143000"/>
          </a:xfrm>
        </p:spPr>
        <p:txBody>
          <a:bodyPr/>
          <a:lstStyle/>
          <a:p>
            <a:r>
              <a:rPr lang="en-US" dirty="0"/>
              <a:t>Administrative Support</a:t>
            </a:r>
          </a:p>
        </p:txBody>
      </p:sp>
      <p:sp>
        <p:nvSpPr>
          <p:cNvPr id="9" name="Content Placeholder 6"/>
          <p:cNvSpPr>
            <a:spLocks noGrp="1"/>
          </p:cNvSpPr>
          <p:nvPr>
            <p:ph idx="1"/>
          </p:nvPr>
        </p:nvSpPr>
        <p:spPr>
          <a:xfrm>
            <a:off x="457200" y="1600200"/>
            <a:ext cx="7620000" cy="4800600"/>
          </a:xfrm>
        </p:spPr>
        <p:txBody>
          <a:bodyPr vert="horz" lIns="91440" tIns="45720" rIns="91440" bIns="45720" rtlCol="0" anchor="t">
            <a:normAutofit fontScale="85000" lnSpcReduction="20000"/>
          </a:bodyPr>
          <a:lstStyle/>
          <a:p>
            <a:r>
              <a:rPr lang="EN-US" dirty="0"/>
              <a:t>Procurement</a:t>
            </a:r>
          </a:p>
          <a:p>
            <a:pPr lvl="1"/>
            <a:r>
              <a:rPr lang="EN-US" dirty="0"/>
              <a:t>Process Internal purchases needed to provide IT services</a:t>
            </a:r>
          </a:p>
          <a:p>
            <a:pPr lvl="1"/>
            <a:r>
              <a:rPr lang="EN-US" dirty="0"/>
              <a:t>Establish and Manage Statewide IT Contracts</a:t>
            </a:r>
          </a:p>
          <a:p>
            <a:pPr lvl="1"/>
            <a:r>
              <a:rPr lang="EN-US" dirty="0"/>
              <a:t>Review and Approve Agency IT purchases</a:t>
            </a:r>
          </a:p>
          <a:p>
            <a:r>
              <a:rPr lang="EN-US" dirty="0"/>
              <a:t>Finance/Accounting</a:t>
            </a:r>
          </a:p>
          <a:p>
            <a:pPr lvl="1"/>
            <a:r>
              <a:rPr lang="EN-US" dirty="0"/>
              <a:t>Manage Office Funds and Budget</a:t>
            </a:r>
          </a:p>
          <a:p>
            <a:pPr lvl="1"/>
            <a:r>
              <a:rPr lang="EN-US" dirty="0"/>
              <a:t>Process Accounts Payables and Receivables**</a:t>
            </a:r>
          </a:p>
          <a:p>
            <a:r>
              <a:rPr lang="EN-US" dirty="0"/>
              <a:t> Service Catalog/Billing</a:t>
            </a:r>
          </a:p>
          <a:p>
            <a:pPr lvl="1"/>
            <a:r>
              <a:rPr lang="EN-US" dirty="0"/>
              <a:t>Define services and map costs</a:t>
            </a:r>
          </a:p>
          <a:p>
            <a:r>
              <a:rPr lang="EN-US" dirty="0"/>
              <a:t>Personnel</a:t>
            </a:r>
          </a:p>
          <a:p>
            <a:pPr lvl="1"/>
            <a:r>
              <a:rPr lang="EN-US" dirty="0"/>
              <a:t>Process internal personnel actions**</a:t>
            </a:r>
          </a:p>
          <a:p>
            <a:pPr lvl="1"/>
            <a:r>
              <a:rPr lang="EN-US" dirty="0"/>
              <a:t>Establish statewide IT Training and Education plans</a:t>
            </a:r>
          </a:p>
          <a:p>
            <a:r>
              <a:rPr lang="EN-US" dirty="0"/>
              <a:t>Asset Management</a:t>
            </a:r>
          </a:p>
          <a:p>
            <a:pPr lvl="1"/>
            <a:r>
              <a:rPr lang="EN-US" dirty="0"/>
              <a:t>Inventory Software Licenses</a:t>
            </a:r>
          </a:p>
          <a:p>
            <a:pPr lvl="1"/>
            <a:r>
              <a:rPr lang="EN-US" dirty="0"/>
              <a:t>Inventory Software Systems</a:t>
            </a:r>
          </a:p>
          <a:p>
            <a:pPr lvl="1"/>
            <a:r>
              <a:rPr lang="EN-US" dirty="0"/>
              <a:t>Inventory IT Hardware</a:t>
            </a:r>
          </a:p>
          <a:p>
            <a:pPr lvl="1"/>
            <a:r>
              <a:rPr lang="EN-US" dirty="0"/>
              <a:t>Inventory IT Staff</a:t>
            </a:r>
          </a:p>
          <a:p>
            <a:pPr lvl="1"/>
            <a:endParaRPr lang="en-US" dirty="0"/>
          </a:p>
          <a:p>
            <a:pPr lvl="1"/>
            <a:endParaRPr lang="en-US" dirty="0"/>
          </a:p>
        </p:txBody>
      </p:sp>
      <p:sp>
        <p:nvSpPr>
          <p:cNvPr id="2" name="Rectangle: Rounded Corners 1"/>
          <p:cNvSpPr/>
          <p:nvPr/>
        </p:nvSpPr>
        <p:spPr>
          <a:xfrm>
            <a:off x="1143000" y="2157861"/>
            <a:ext cx="4121150" cy="26783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p:cNvSpPr/>
          <p:nvPr/>
        </p:nvSpPr>
        <p:spPr>
          <a:xfrm>
            <a:off x="1095375" y="3728049"/>
            <a:ext cx="4121150" cy="26783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43000" y="4549775"/>
            <a:ext cx="4552470" cy="26828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24425" y="2114550"/>
            <a:ext cx="2743200" cy="369332"/>
          </a:xfrm>
          <a:prstGeom prst="rect">
            <a:avLst/>
          </a:prstGeom>
        </p:spPr>
        <p:txBody>
          <a:bodyPr rtlCol="0">
            <a:spAutoFit/>
          </a:bodyPr>
          <a:lstStyle/>
          <a:p>
            <a:pPr algn="ctr"/>
            <a:r>
              <a:rPr lang="EN-US" dirty="0">
                <a:solidFill>
                  <a:srgbClr val="0070C0"/>
                </a:solidFill>
              </a:rPr>
              <a:t>Get Best Value</a:t>
            </a:r>
            <a:endParaRPr lang="EN-US" dirty="0">
              <a:solidFill>
                <a:srgbClr val="2F2B20"/>
              </a:solidFill>
              <a:latin typeface="Calibri"/>
            </a:endParaRPr>
          </a:p>
        </p:txBody>
      </p:sp>
      <p:sp>
        <p:nvSpPr>
          <p:cNvPr id="12" name="TextBox 11"/>
          <p:cNvSpPr txBox="1"/>
          <p:nvPr/>
        </p:nvSpPr>
        <p:spPr>
          <a:xfrm>
            <a:off x="4924424" y="3677728"/>
            <a:ext cx="2743200" cy="369332"/>
          </a:xfrm>
          <a:prstGeom prst="rect">
            <a:avLst/>
          </a:prstGeom>
        </p:spPr>
        <p:txBody>
          <a:bodyPr rtlCol="0">
            <a:spAutoFit/>
          </a:bodyPr>
          <a:lstStyle/>
          <a:p>
            <a:pPr algn="ctr"/>
            <a:r>
              <a:rPr lang="EN-US" dirty="0">
                <a:solidFill>
                  <a:srgbClr val="0070C0"/>
                </a:solidFill>
              </a:rPr>
              <a:t>Transparency </a:t>
            </a:r>
            <a:endParaRPr lang="EN-US" dirty="0">
              <a:solidFill>
                <a:srgbClr val="2F2B20"/>
              </a:solidFill>
              <a:latin typeface="Calibri"/>
            </a:endParaRPr>
          </a:p>
        </p:txBody>
      </p:sp>
      <p:sp>
        <p:nvSpPr>
          <p:cNvPr id="13" name="TextBox 12"/>
          <p:cNvSpPr txBox="1"/>
          <p:nvPr/>
        </p:nvSpPr>
        <p:spPr>
          <a:xfrm>
            <a:off x="5214488" y="4499454"/>
            <a:ext cx="2743200" cy="369332"/>
          </a:xfrm>
          <a:prstGeom prst="rect">
            <a:avLst/>
          </a:prstGeom>
        </p:spPr>
        <p:txBody>
          <a:bodyPr rtlCol="0" anchor="t">
            <a:spAutoFit/>
          </a:bodyPr>
          <a:lstStyle/>
          <a:p>
            <a:pPr algn="ctr"/>
            <a:r>
              <a:rPr lang="EN-US" dirty="0">
                <a:solidFill>
                  <a:srgbClr val="0070C0"/>
                </a:solidFill>
              </a:rPr>
              <a:t>Strengthen Skills </a:t>
            </a:r>
            <a:endParaRPr lang="EN-US" dirty="0">
              <a:solidFill>
                <a:srgbClr val="2F2B20"/>
              </a:solidFill>
              <a:latin typeface="Calibri"/>
            </a:endParaRPr>
          </a:p>
        </p:txBody>
      </p:sp>
    </p:spTree>
    <p:extLst>
      <p:ext uri="{BB962C8B-B14F-4D97-AF65-F5344CB8AC3E}">
        <p14:creationId xmlns:p14="http://schemas.microsoft.com/office/powerpoint/2010/main" val="4555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0" grpId="0" animBg="1"/>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23</a:t>
            </a:fld>
            <a:endParaRPr lang="en-US" dirty="0"/>
          </a:p>
        </p:txBody>
      </p:sp>
      <p:sp>
        <p:nvSpPr>
          <p:cNvPr id="6" name="Title 1"/>
          <p:cNvSpPr>
            <a:spLocks noGrp="1"/>
          </p:cNvSpPr>
          <p:nvPr>
            <p:ph type="title"/>
          </p:nvPr>
        </p:nvSpPr>
        <p:spPr>
          <a:xfrm>
            <a:off x="457200" y="274638"/>
            <a:ext cx="7620000" cy="1143000"/>
          </a:xfrm>
        </p:spPr>
        <p:txBody>
          <a:bodyPr/>
          <a:lstStyle/>
          <a:p>
            <a:r>
              <a:rPr lang="en-US" sz="3600" dirty="0"/>
              <a:t>IT Governance &amp; Project Management </a:t>
            </a:r>
          </a:p>
        </p:txBody>
      </p:sp>
      <p:sp>
        <p:nvSpPr>
          <p:cNvPr id="7" name="Content Placeholder 2"/>
          <p:cNvSpPr>
            <a:spLocks noGrp="1"/>
          </p:cNvSpPr>
          <p:nvPr>
            <p:ph idx="1"/>
          </p:nvPr>
        </p:nvSpPr>
        <p:spPr>
          <a:xfrm>
            <a:off x="457200" y="1600200"/>
            <a:ext cx="7620000" cy="4800600"/>
          </a:xfrm>
        </p:spPr>
        <p:txBody>
          <a:bodyPr vert="horz" lIns="91440" tIns="45720" rIns="91440" bIns="45720" rtlCol="0" anchor="t">
            <a:normAutofit/>
          </a:bodyPr>
          <a:lstStyle/>
          <a:p>
            <a:r>
              <a:rPr lang="EN-US" dirty="0"/>
              <a:t>IT Governance</a:t>
            </a:r>
          </a:p>
          <a:p>
            <a:pPr lvl="1"/>
            <a:r>
              <a:rPr lang="EN-US" dirty="0"/>
              <a:t>Monitor and oversight of significant IT projects</a:t>
            </a:r>
          </a:p>
          <a:p>
            <a:pPr lvl="1"/>
            <a:r>
              <a:rPr lang="EN-US" dirty="0"/>
              <a:t>Conduct IT Project Audits</a:t>
            </a:r>
          </a:p>
          <a:p>
            <a:r>
              <a:rPr lang="EN-US" dirty="0"/>
              <a:t>Project Management Services</a:t>
            </a:r>
          </a:p>
          <a:p>
            <a:pPr lvl="1"/>
            <a:r>
              <a:rPr lang="EN-US" dirty="0"/>
              <a:t>Manage internal projects.</a:t>
            </a:r>
          </a:p>
          <a:p>
            <a:pPr lvl="1"/>
            <a:r>
              <a:rPr lang="EN-US" dirty="0"/>
              <a:t>Manage Enterprise projects.</a:t>
            </a:r>
          </a:p>
          <a:p>
            <a:pPr lvl="1"/>
            <a:r>
              <a:rPr lang="EN-US" dirty="0"/>
              <a:t>Provide PM support to agencies with Standards and Best Practices</a:t>
            </a:r>
          </a:p>
          <a:p>
            <a:pPr marL="411480" lvl="1" indent="0">
              <a:buNone/>
            </a:pPr>
            <a:endParaRPr lang="en-US" dirty="0"/>
          </a:p>
        </p:txBody>
      </p:sp>
    </p:spTree>
    <p:extLst>
      <p:ext uri="{BB962C8B-B14F-4D97-AF65-F5344CB8AC3E}">
        <p14:creationId xmlns:p14="http://schemas.microsoft.com/office/powerpoint/2010/main" val="81235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Text Placeholder 9"/>
          <p:cNvSpPr>
            <a:spLocks noGrp="1"/>
          </p:cNvSpPr>
          <p:nvPr>
            <p:ph type="body" idx="1"/>
          </p:nvPr>
        </p:nvSpPr>
        <p:spPr/>
        <p:txBody>
          <a:bodyPr/>
          <a:lstStyle/>
          <a:p>
            <a:r>
              <a:rPr lang="en-US" sz="6600" spc="-100" dirty="0">
                <a:solidFill>
                  <a:srgbClr val="675E47"/>
                </a:solidFill>
                <a:latin typeface="Cambria"/>
                <a:ea typeface="+mj-ea"/>
                <a:cs typeface="+mj-cs"/>
              </a:rPr>
              <a:t>Questions?</a:t>
            </a:r>
            <a:endParaRPr lang="en-US" dirty="0"/>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24</a:t>
            </a:fld>
            <a:endParaRPr lang="en-US" dirty="0"/>
          </a:p>
        </p:txBody>
      </p:sp>
    </p:spTree>
    <p:extLst>
      <p:ext uri="{BB962C8B-B14F-4D97-AF65-F5344CB8AC3E}">
        <p14:creationId xmlns:p14="http://schemas.microsoft.com/office/powerpoint/2010/main" val="10646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Next Steps</a:t>
            </a:r>
          </a:p>
        </p:txBody>
      </p:sp>
      <p:sp>
        <p:nvSpPr>
          <p:cNvPr id="7" name="Content Placeholder 6"/>
          <p:cNvSpPr>
            <a:spLocks noGrp="1"/>
          </p:cNvSpPr>
          <p:nvPr>
            <p:ph idx="1"/>
          </p:nvPr>
        </p:nvSpPr>
        <p:spPr>
          <a:xfrm>
            <a:off x="457200" y="1600200"/>
            <a:ext cx="7891067" cy="4800600"/>
          </a:xfrm>
        </p:spPr>
        <p:txBody>
          <a:bodyPr vert="horz" lIns="91440" tIns="45720" rIns="91440" bIns="45720" rtlCol="0" anchor="t">
            <a:normAutofit/>
          </a:bodyPr>
          <a:lstStyle/>
          <a:p>
            <a:r>
              <a:rPr lang="EN-US" sz="4400"/>
              <a:t>Legislation</a:t>
            </a:r>
            <a:endParaRPr lang="EN-US" sz="4400" dirty="0"/>
          </a:p>
          <a:p>
            <a:r>
              <a:rPr lang="EN-US" sz="4400"/>
              <a:t>Facilitate open communication</a:t>
            </a:r>
            <a:endParaRPr lang="EN-US" sz="4400" dirty="0"/>
          </a:p>
          <a:p>
            <a:r>
              <a:rPr lang="EN-US" sz="4400"/>
              <a:t>Quarterly updates</a:t>
            </a:r>
            <a:endParaRPr lang="EN-US" sz="4400" dirty="0"/>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25</a:t>
            </a:fld>
            <a:endParaRPr lang="en-US"/>
          </a:p>
        </p:txBody>
      </p:sp>
    </p:spTree>
    <p:extLst>
      <p:ext uri="{BB962C8B-B14F-4D97-AF65-F5344CB8AC3E}">
        <p14:creationId xmlns:p14="http://schemas.microsoft.com/office/powerpoint/2010/main" val="194133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OIT Contact Information</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114300" indent="0" algn="ctr">
              <a:buNone/>
            </a:pPr>
            <a:r>
              <a:rPr lang="EN-US" sz="4400" u="sng" dirty="0"/>
              <a:t>Joanne Hale</a:t>
            </a:r>
          </a:p>
          <a:p>
            <a:pPr marL="114300" indent="0" algn="ctr">
              <a:buNone/>
            </a:pPr>
            <a:r>
              <a:rPr lang="EN-US" sz="4000" dirty="0"/>
              <a:t>(334) 242-7360</a:t>
            </a:r>
          </a:p>
          <a:p>
            <a:pPr marL="114300" indent="0" algn="ctr">
              <a:buNone/>
            </a:pPr>
            <a:r>
              <a:rPr lang="EN-US" sz="4400" u="sng" dirty="0"/>
              <a:t>Cheri Martin</a:t>
            </a:r>
          </a:p>
          <a:p>
            <a:pPr marL="114300" indent="0" algn="ctr">
              <a:buNone/>
            </a:pPr>
            <a:r>
              <a:rPr lang="EN-US" sz="4000" dirty="0"/>
              <a:t>(334) 242-7339</a:t>
            </a:r>
          </a:p>
          <a:p>
            <a:pPr marL="114300" indent="0" algn="ctr">
              <a:buNone/>
            </a:pPr>
            <a:r>
              <a:rPr lang="EN-US" sz="4400" u="sng" dirty="0"/>
              <a:t>Jim Purcell</a:t>
            </a:r>
          </a:p>
          <a:p>
            <a:pPr marL="114300" indent="0" algn="ctr">
              <a:buNone/>
            </a:pPr>
            <a:r>
              <a:rPr lang="EN-US" sz="4000" dirty="0"/>
              <a:t>(334) 242-3800</a:t>
            </a:r>
          </a:p>
          <a:p>
            <a:pPr marL="114300" indent="0" algn="ctr">
              <a:buNone/>
            </a:pPr>
            <a:r>
              <a:rPr lang="EN-US" sz="4400" u="sng" dirty="0"/>
              <a:t>Mason Tanaka</a:t>
            </a:r>
          </a:p>
          <a:p>
            <a:pPr marL="114300" indent="0" algn="ctr">
              <a:buNone/>
            </a:pPr>
            <a:r>
              <a:rPr lang="EN-US" sz="4000" dirty="0"/>
              <a:t>(334</a:t>
            </a:r>
            <a:r>
              <a:rPr lang="EN-US" sz="4000"/>
              <a:t>) 242-3800</a:t>
            </a:r>
            <a:endParaRPr lang="EN-US" sz="4000" dirty="0"/>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26</a:t>
            </a:fld>
            <a:endParaRPr lang="en-US" dirty="0"/>
          </a:p>
        </p:txBody>
      </p:sp>
    </p:spTree>
    <p:extLst>
      <p:ext uri="{BB962C8B-B14F-4D97-AF65-F5344CB8AC3E}">
        <p14:creationId xmlns:p14="http://schemas.microsoft.com/office/powerpoint/2010/main" val="105277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Today’s Agenda</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sz="2400">
                <a:latin typeface="Calibri"/>
              </a:rPr>
              <a:t>Introductions</a:t>
            </a:r>
            <a:endParaRPr lang="EN-US" sz="2400" dirty="0">
              <a:latin typeface="Calibri"/>
            </a:endParaRPr>
          </a:p>
          <a:p>
            <a:r>
              <a:rPr lang="EN-US" sz="2400">
                <a:latin typeface="Calibri"/>
              </a:rPr>
              <a:t>Transition Drivers</a:t>
            </a:r>
            <a:endParaRPr lang="EN-US" sz="2400" dirty="0">
              <a:latin typeface="Calibri"/>
            </a:endParaRPr>
          </a:p>
          <a:p>
            <a:r>
              <a:rPr lang="EN-US" sz="2400">
                <a:latin typeface="Calibri"/>
              </a:rPr>
              <a:t>Timeline</a:t>
            </a:r>
            <a:endParaRPr lang="EN-US" sz="2400" dirty="0">
              <a:latin typeface="Calibri"/>
            </a:endParaRPr>
          </a:p>
          <a:p>
            <a:r>
              <a:rPr lang="EN-US" sz="2400">
                <a:latin typeface="Calibri"/>
              </a:rPr>
              <a:t>OIT Organizational Structure</a:t>
            </a:r>
            <a:endParaRPr lang="EN-US" sz="2400" dirty="0">
              <a:latin typeface="Calibri"/>
            </a:endParaRPr>
          </a:p>
          <a:p>
            <a:r>
              <a:rPr lang="EN-US" sz="2400">
                <a:latin typeface="Calibri"/>
              </a:rPr>
              <a:t>Area Goals and Initiatives</a:t>
            </a:r>
            <a:endParaRPr lang="EN-US" sz="2400" dirty="0">
              <a:latin typeface="Calibri"/>
            </a:endParaRPr>
          </a:p>
          <a:p>
            <a:pPr lvl="1"/>
            <a:r>
              <a:rPr lang="EN-US" sz="2400">
                <a:latin typeface="Calibri"/>
              </a:rPr>
              <a:t>Operations</a:t>
            </a:r>
            <a:endParaRPr lang="EN-US" sz="2400" dirty="0">
              <a:latin typeface="Calibri"/>
            </a:endParaRPr>
          </a:p>
          <a:p>
            <a:pPr lvl="1"/>
            <a:r>
              <a:rPr lang="EN-US" sz="2400">
                <a:latin typeface="Calibri"/>
              </a:rPr>
              <a:t>Security</a:t>
            </a:r>
            <a:endParaRPr lang="EN-US" sz="2400" dirty="0">
              <a:latin typeface="Calibri"/>
            </a:endParaRPr>
          </a:p>
          <a:p>
            <a:pPr lvl="1"/>
            <a:r>
              <a:rPr lang="EN-US" sz="2400">
                <a:latin typeface="Calibri"/>
              </a:rPr>
              <a:t>Support Services</a:t>
            </a:r>
            <a:endParaRPr lang="EN-US" sz="2400" dirty="0">
              <a:latin typeface="Calibri"/>
            </a:endParaRPr>
          </a:p>
          <a:p>
            <a:r>
              <a:rPr lang="EN-US" sz="2400">
                <a:latin typeface="Calibri"/>
              </a:rPr>
              <a:t>Q&amp;A</a:t>
            </a:r>
            <a:endParaRPr lang="EN-US" sz="2400" dirty="0">
              <a:latin typeface="Calibri"/>
            </a:endParaRPr>
          </a:p>
          <a:p>
            <a:r>
              <a:rPr lang="EN-US" sz="2400">
                <a:latin typeface="Calibri"/>
              </a:rPr>
              <a:t>Next Steps</a:t>
            </a:r>
            <a:endParaRPr lang="EN-US" sz="2400" dirty="0">
              <a:latin typeface="Calibri"/>
            </a:endParaRP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3</a:t>
            </a:fld>
            <a:endParaRPr lang="en-US" dirty="0"/>
          </a:p>
        </p:txBody>
      </p:sp>
    </p:spTree>
    <p:extLst>
      <p:ext uri="{BB962C8B-B14F-4D97-AF65-F5344CB8AC3E}">
        <p14:creationId xmlns:p14="http://schemas.microsoft.com/office/powerpoint/2010/main" val="305520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a:xfrm>
            <a:off x="457200" y="1600200"/>
            <a:ext cx="7871603" cy="4800600"/>
          </a:xfrm>
        </p:spPr>
        <p:txBody>
          <a:bodyPr vert="horz" lIns="91440" tIns="45720" rIns="91440" bIns="45720" rtlCol="0" anchor="t">
            <a:noAutofit/>
          </a:bodyPr>
          <a:lstStyle/>
          <a:p>
            <a:r>
              <a:rPr lang="EN-US" sz="3200" dirty="0">
                <a:latin typeface="Calibri"/>
              </a:rPr>
              <a:t>Dr</a:t>
            </a:r>
            <a:r>
              <a:rPr lang="EN-US" sz="3200">
                <a:latin typeface="Calibri"/>
              </a:rPr>
              <a:t>. </a:t>
            </a:r>
            <a:r>
              <a:rPr lang="EN-US" sz="3200" dirty="0">
                <a:latin typeface="Calibri"/>
              </a:rPr>
              <a:t>Joanne Hale</a:t>
            </a:r>
          </a:p>
          <a:p>
            <a:pPr marL="114300" indent="0">
              <a:buNone/>
            </a:pPr>
            <a:r>
              <a:rPr lang="EN-US" sz="3200" dirty="0">
                <a:latin typeface="Calibri"/>
              </a:rPr>
              <a:t>  </a:t>
            </a:r>
            <a:r>
              <a:rPr lang="EN-US" sz="3200">
                <a:latin typeface="Calibri"/>
              </a:rPr>
              <a:t> </a:t>
            </a:r>
            <a:r>
              <a:rPr lang="EN-US" sz="2800">
                <a:latin typeface="Calibri"/>
              </a:rPr>
              <a:t>Secretary </a:t>
            </a:r>
            <a:r>
              <a:rPr lang="EN-US" sz="2800" dirty="0">
                <a:latin typeface="Calibri"/>
              </a:rPr>
              <a:t>of Information Technology</a:t>
            </a:r>
            <a:r>
              <a:rPr lang="EN-US" sz="2800">
                <a:latin typeface="Calibri"/>
              </a:rPr>
              <a:t> </a:t>
            </a:r>
            <a:endParaRPr lang="EN-US" sz="2800" dirty="0">
              <a:latin typeface="Calibri"/>
            </a:endParaRPr>
          </a:p>
          <a:p>
            <a:r>
              <a:rPr lang="EN-US" sz="3200">
                <a:latin typeface="Calibri"/>
              </a:rPr>
              <a:t>Jim Purcell</a:t>
            </a:r>
            <a:endParaRPr lang="EN-US" sz="3200" dirty="0">
              <a:latin typeface="Calibri"/>
            </a:endParaRPr>
          </a:p>
          <a:p>
            <a:pPr marL="114300" indent="0">
              <a:buNone/>
            </a:pPr>
            <a:r>
              <a:rPr lang="EN-US" sz="3200" dirty="0">
                <a:latin typeface="Calibri"/>
              </a:rPr>
              <a:t>  </a:t>
            </a:r>
            <a:r>
              <a:rPr lang="EN-US" sz="3200">
                <a:latin typeface="Calibri"/>
              </a:rPr>
              <a:t> </a:t>
            </a:r>
            <a:r>
              <a:rPr lang="EN-US" sz="2800">
                <a:latin typeface="Calibri"/>
              </a:rPr>
              <a:t>Chief </a:t>
            </a:r>
            <a:r>
              <a:rPr lang="EN-US" sz="2800" dirty="0">
                <a:latin typeface="Calibri"/>
              </a:rPr>
              <a:t>Operations Officer</a:t>
            </a:r>
            <a:r>
              <a:rPr lang="EN-US" sz="2800">
                <a:latin typeface="Calibri"/>
              </a:rPr>
              <a:t> </a:t>
            </a:r>
            <a:r>
              <a:rPr lang="EN-US" sz="3200">
                <a:latin typeface="Calibri"/>
              </a:rPr>
              <a:t> </a:t>
            </a:r>
            <a:endParaRPr lang="EN-US" sz="3200" dirty="0">
              <a:latin typeface="Calibri"/>
            </a:endParaRPr>
          </a:p>
          <a:p>
            <a:r>
              <a:rPr lang="EN-US" sz="3200">
                <a:latin typeface="Calibri"/>
              </a:rPr>
              <a:t>Mason Tanaka</a:t>
            </a:r>
            <a:endParaRPr lang="EN-US" sz="3200" dirty="0">
              <a:latin typeface="Calibri"/>
            </a:endParaRPr>
          </a:p>
          <a:p>
            <a:pPr marL="114300" indent="0">
              <a:buNone/>
            </a:pPr>
            <a:r>
              <a:rPr lang="EN-US" sz="3200" dirty="0">
                <a:latin typeface="Calibri"/>
              </a:rPr>
              <a:t>  </a:t>
            </a:r>
            <a:r>
              <a:rPr lang="EN-US" sz="3200">
                <a:latin typeface="Calibri"/>
              </a:rPr>
              <a:t> </a:t>
            </a:r>
            <a:r>
              <a:rPr lang="EN-US" sz="2800">
                <a:latin typeface="Calibri"/>
              </a:rPr>
              <a:t>Chief </a:t>
            </a:r>
            <a:r>
              <a:rPr lang="EN-US" sz="2800" dirty="0">
                <a:latin typeface="Calibri"/>
              </a:rPr>
              <a:t>Information Security Officer</a:t>
            </a:r>
          </a:p>
          <a:p>
            <a:r>
              <a:rPr lang="EN-US" sz="3200">
                <a:latin typeface="Calibri"/>
              </a:rPr>
              <a:t>Cheri Martin</a:t>
            </a:r>
            <a:endParaRPr lang="EN-US" sz="3200" dirty="0">
              <a:latin typeface="Calibri"/>
            </a:endParaRPr>
          </a:p>
          <a:p>
            <a:pPr marL="114300" indent="0">
              <a:buNone/>
            </a:pPr>
            <a:r>
              <a:rPr lang="EN-US" sz="3200" dirty="0">
                <a:latin typeface="Calibri"/>
              </a:rPr>
              <a:t>  </a:t>
            </a:r>
            <a:r>
              <a:rPr lang="EN-US" sz="3200">
                <a:latin typeface="Calibri"/>
              </a:rPr>
              <a:t> </a:t>
            </a:r>
            <a:r>
              <a:rPr lang="EN-US" sz="2800">
                <a:latin typeface="Calibri"/>
              </a:rPr>
              <a:t>Deputy </a:t>
            </a:r>
            <a:r>
              <a:rPr lang="EN-US" sz="2800" dirty="0">
                <a:latin typeface="Calibri"/>
              </a:rPr>
              <a:t>Secretary of Information Technology</a:t>
            </a:r>
            <a:r>
              <a:rPr lang="EN-US" sz="2800">
                <a:latin typeface="Calibri"/>
              </a:rPr>
              <a:t> </a:t>
            </a:r>
            <a:endParaRPr lang="EN-US" sz="2800" dirty="0">
              <a:latin typeface="Calibri"/>
            </a:endParaRP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4</a:t>
            </a:fld>
            <a:endParaRPr lang="en-US" dirty="0"/>
          </a:p>
        </p:txBody>
      </p:sp>
    </p:spTree>
    <p:extLst>
      <p:ext uri="{BB962C8B-B14F-4D97-AF65-F5344CB8AC3E}">
        <p14:creationId xmlns:p14="http://schemas.microsoft.com/office/powerpoint/2010/main" val="274366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Drivers</a:t>
            </a:r>
          </a:p>
        </p:txBody>
      </p:sp>
      <p:sp>
        <p:nvSpPr>
          <p:cNvPr id="6" name="Content Placeholder 5"/>
          <p:cNvSpPr>
            <a:spLocks noGrp="1"/>
          </p:cNvSpPr>
          <p:nvPr>
            <p:ph sz="half" idx="1"/>
          </p:nvPr>
        </p:nvSpPr>
        <p:spPr/>
        <p:txBody>
          <a:bodyPr vert="horz" lIns="91440" tIns="45720" rIns="91440" bIns="45720" rtlCol="0" anchor="t">
            <a:normAutofit/>
          </a:bodyPr>
          <a:lstStyle/>
          <a:p>
            <a:pPr marL="114300" indent="0">
              <a:buNone/>
            </a:pPr>
            <a:r>
              <a:rPr lang="EN-US" sz="3200" dirty="0">
                <a:latin typeface="Calibri"/>
              </a:rPr>
              <a:t>For Customers:</a:t>
            </a:r>
            <a:endParaRPr lang="EN-US" sz="3200" dirty="0">
              <a:solidFill>
                <a:srgbClr val="2F2B20"/>
              </a:solidFill>
              <a:latin typeface="Calibri"/>
            </a:endParaRPr>
          </a:p>
          <a:p>
            <a:r>
              <a:rPr lang="EN-US" sz="3200" dirty="0">
                <a:latin typeface="Calibri"/>
              </a:rPr>
              <a:t>Customer Service</a:t>
            </a:r>
          </a:p>
          <a:p>
            <a:r>
              <a:rPr lang="EN-US" sz="3200" dirty="0">
                <a:latin typeface="Calibri"/>
              </a:rPr>
              <a:t>Transparency</a:t>
            </a:r>
          </a:p>
          <a:p>
            <a:r>
              <a:rPr lang="EN-US" sz="3200" dirty="0">
                <a:latin typeface="Calibri"/>
              </a:rPr>
              <a:t>Cybersecurity</a:t>
            </a:r>
          </a:p>
        </p:txBody>
      </p:sp>
      <p:sp>
        <p:nvSpPr>
          <p:cNvPr id="7" name="Content Placeholder 6"/>
          <p:cNvSpPr>
            <a:spLocks noGrp="1"/>
          </p:cNvSpPr>
          <p:nvPr>
            <p:ph sz="half" idx="2"/>
          </p:nvPr>
        </p:nvSpPr>
        <p:spPr/>
        <p:txBody>
          <a:bodyPr vert="horz" lIns="91440" tIns="45720" rIns="91440" bIns="45720" rtlCol="0" anchor="t">
            <a:normAutofit/>
          </a:bodyPr>
          <a:lstStyle/>
          <a:p>
            <a:pPr marL="114300" indent="0">
              <a:buNone/>
            </a:pPr>
            <a:r>
              <a:rPr lang="EN-US" sz="3200" dirty="0"/>
              <a:t>For OIT Staff:</a:t>
            </a:r>
          </a:p>
          <a:p>
            <a:r>
              <a:rPr lang="EN-US" sz="3200" dirty="0"/>
              <a:t>Stability of Leadership</a:t>
            </a:r>
          </a:p>
          <a:p>
            <a:r>
              <a:rPr lang="EN-US" sz="3200" dirty="0"/>
              <a:t>Clarify Direction</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5</a:t>
            </a:fld>
            <a:endParaRPr lang="en-US" dirty="0"/>
          </a:p>
        </p:txBody>
      </p:sp>
    </p:spTree>
    <p:extLst>
      <p:ext uri="{BB962C8B-B14F-4D97-AF65-F5344CB8AC3E}">
        <p14:creationId xmlns:p14="http://schemas.microsoft.com/office/powerpoint/2010/main" val="70388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7" name="Content Placeholder 6"/>
          <p:cNvSpPr>
            <a:spLocks noGrp="1"/>
          </p:cNvSpPr>
          <p:nvPr>
            <p:ph idx="1"/>
          </p:nvPr>
        </p:nvSpPr>
        <p:spPr/>
        <p:txBody>
          <a:bodyPr vert="horz" lIns="91440" tIns="45720" rIns="91440" bIns="45720" rtlCol="0" anchor="t">
            <a:normAutofit/>
          </a:bodyPr>
          <a:lstStyle/>
          <a:p>
            <a:r>
              <a:rPr lang="EN-US" sz="4800" dirty="0"/>
              <a:t>Executive </a:t>
            </a:r>
            <a:r>
              <a:rPr lang="EN-US" sz="4800"/>
              <a:t>Order 26</a:t>
            </a:r>
            <a:endParaRPr lang="EN-US" sz="4800" dirty="0"/>
          </a:p>
          <a:p>
            <a:r>
              <a:rPr lang="EN-US" sz="4800"/>
              <a:t>Interagency Agreement</a:t>
            </a:r>
            <a:endParaRPr lang="EN-US" sz="4800" dirty="0"/>
          </a:p>
          <a:p>
            <a:r>
              <a:rPr lang="EN-US" sz="4800"/>
              <a:t>Proposed Legislation</a:t>
            </a:r>
            <a:endParaRPr lang="EN-US" sz="4800" dirty="0"/>
          </a:p>
          <a:p>
            <a:r>
              <a:rPr lang="EN-US" sz="4800"/>
              <a:t>October 2017</a:t>
            </a:r>
            <a:endParaRPr lang="EN-US" sz="4800" dirty="0"/>
          </a:p>
        </p:txBody>
      </p:sp>
      <p:sp>
        <p:nvSpPr>
          <p:cNvPr id="5" name="Date Placeholder 4"/>
          <p:cNvSpPr>
            <a:spLocks noGrp="1"/>
          </p:cNvSpPr>
          <p:nvPr>
            <p:ph type="dt" sz="half" idx="10"/>
          </p:nvPr>
        </p:nvSpPr>
        <p:spPr/>
        <p:txBody>
          <a:bodyPr/>
          <a:lstStyle/>
          <a:p>
            <a:r>
              <a:rPr lang="en-US"/>
              <a:t>January 11, 2017</a:t>
            </a:r>
          </a:p>
        </p:txBody>
      </p:sp>
      <p:sp>
        <p:nvSpPr>
          <p:cNvPr id="6" name="Slide Number Placeholder 5"/>
          <p:cNvSpPr>
            <a:spLocks noGrp="1"/>
          </p:cNvSpPr>
          <p:nvPr>
            <p:ph type="sldNum" sz="quarter" idx="12"/>
          </p:nvPr>
        </p:nvSpPr>
        <p:spPr/>
        <p:txBody>
          <a:bodyPr/>
          <a:lstStyle/>
          <a:p>
            <a:fld id="{DBF023E3-A8FA-49AA-A4A1-C233955748D0}" type="slidenum">
              <a:rPr lang="en-US" smtClean="0"/>
              <a:t>6</a:t>
            </a:fld>
            <a:endParaRPr lang="en-US"/>
          </a:p>
        </p:txBody>
      </p:sp>
    </p:spTree>
    <p:extLst>
      <p:ext uri="{BB962C8B-B14F-4D97-AF65-F5344CB8AC3E}">
        <p14:creationId xmlns:p14="http://schemas.microsoft.com/office/powerpoint/2010/main" val="24733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09" y="0"/>
            <a:ext cx="7620000" cy="1143000"/>
          </a:xfrm>
        </p:spPr>
        <p:txBody>
          <a:bodyPr/>
          <a:lstStyle/>
          <a:p>
            <a:r>
              <a:rPr lang="en-US" dirty="0"/>
              <a:t>Organizational Structure</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7</a:t>
            </a:fld>
            <a:endParaRPr lang="en-US" dirty="0"/>
          </a:p>
        </p:txBody>
      </p:sp>
      <p:pic>
        <p:nvPicPr>
          <p:cNvPr id="3" name="Picture 2"/>
          <p:cNvPicPr>
            <a:picLocks noChangeAspect="1"/>
          </p:cNvPicPr>
          <p:nvPr/>
        </p:nvPicPr>
        <p:blipFill>
          <a:blip r:embed="rId3"/>
          <a:stretch>
            <a:fillRect/>
          </a:stretch>
        </p:blipFill>
        <p:spPr>
          <a:xfrm>
            <a:off x="73766" y="916722"/>
            <a:ext cx="8309878" cy="5818922"/>
          </a:xfrm>
          <a:prstGeom prst="rect">
            <a:avLst/>
          </a:prstGeom>
        </p:spPr>
      </p:pic>
    </p:spTree>
    <p:extLst>
      <p:ext uri="{BB962C8B-B14F-4D97-AF65-F5344CB8AC3E}">
        <p14:creationId xmlns:p14="http://schemas.microsoft.com/office/powerpoint/2010/main" val="23865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71" y="2762250"/>
            <a:ext cx="7659687" cy="1168400"/>
          </a:xfrm>
        </p:spPr>
        <p:txBody>
          <a:bodyPr/>
          <a:lstStyle/>
          <a:p>
            <a:pPr algn="ctr"/>
            <a:r>
              <a:rPr lang="EN-US" sz="7200" dirty="0"/>
              <a:t>OIT Operations</a:t>
            </a:r>
            <a:endParaRPr lang="EN-US" sz="7200" dirty="0">
              <a:solidFill>
                <a:srgbClr val="675E47"/>
              </a:solidFill>
              <a:latin typeface="Cambria"/>
            </a:endParaRP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8</a:t>
            </a:fld>
            <a:endParaRPr lang="en-US"/>
          </a:p>
        </p:txBody>
      </p:sp>
      <p:sp>
        <p:nvSpPr>
          <p:cNvPr id="6" name="TextBox 5"/>
          <p:cNvSpPr txBox="1"/>
          <p:nvPr/>
        </p:nvSpPr>
        <p:spPr>
          <a:xfrm>
            <a:off x="438150" y="4819650"/>
            <a:ext cx="7812156" cy="1015663"/>
          </a:xfrm>
          <a:prstGeom prst="rect">
            <a:avLst/>
          </a:prstGeom>
        </p:spPr>
        <p:txBody>
          <a:bodyPr rtlCol="0">
            <a:spAutoFit/>
          </a:bodyPr>
          <a:lstStyle/>
          <a:p>
            <a:r>
              <a:rPr lang="EN-US" sz="3200" dirty="0">
                <a:latin typeface="Cambria"/>
              </a:rPr>
              <a:t>Mr. Jim Purcell</a:t>
            </a:r>
            <a:endParaRPr lang="EN-US" sz="3200" dirty="0">
              <a:solidFill>
                <a:srgbClr val="2F2B20"/>
              </a:solidFill>
              <a:latin typeface="Cambria"/>
            </a:endParaRPr>
          </a:p>
          <a:p>
            <a:r>
              <a:rPr lang="EN-US" sz="2800" dirty="0">
                <a:latin typeface="Cambria"/>
              </a:rPr>
              <a:t>Chief Operations Officer</a:t>
            </a:r>
          </a:p>
        </p:txBody>
      </p:sp>
      <p:pic>
        <p:nvPicPr>
          <p:cNvPr id="7" name="Picture 6" descr="OIT-LOGO-seal-300dpi.png"/>
          <p:cNvPicPr>
            <a:picLocks noChangeAspect="1"/>
          </p:cNvPicPr>
          <p:nvPr/>
        </p:nvPicPr>
        <p:blipFill>
          <a:blip r:embed="rId3"/>
          <a:stretch>
            <a:fillRect/>
          </a:stretch>
        </p:blipFill>
        <p:spPr>
          <a:xfrm>
            <a:off x="3427429" y="762000"/>
            <a:ext cx="1827596" cy="1830307"/>
          </a:xfrm>
          <a:prstGeom prst="rect">
            <a:avLst/>
          </a:prstGeom>
        </p:spPr>
      </p:pic>
    </p:spTree>
    <p:extLst>
      <p:ext uri="{BB962C8B-B14F-4D97-AF65-F5344CB8AC3E}">
        <p14:creationId xmlns:p14="http://schemas.microsoft.com/office/powerpoint/2010/main" val="227072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OIT Operations</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Background</a:t>
            </a:r>
          </a:p>
          <a:p>
            <a:r>
              <a:rPr lang="EN-US" dirty="0"/>
              <a:t>CTO Brasfield &amp; Gorrie since 1998</a:t>
            </a:r>
          </a:p>
          <a:p>
            <a:pPr lvl="1"/>
            <a:r>
              <a:rPr lang="EN-US" dirty="0"/>
              <a:t>$3 Billion in revenue </a:t>
            </a:r>
          </a:p>
          <a:p>
            <a:pPr lvl="1"/>
            <a:r>
              <a:rPr lang="EN-US" dirty="0"/>
              <a:t>180 jobsites in 19 states ~10 starts/stops per month</a:t>
            </a:r>
          </a:p>
          <a:p>
            <a:pPr lvl="1"/>
            <a:r>
              <a:rPr lang="EN-US" dirty="0"/>
              <a:t>22</a:t>
            </a:r>
            <a:r>
              <a:rPr lang="EN-US" baseline="30000" dirty="0"/>
              <a:t>nd</a:t>
            </a:r>
            <a:r>
              <a:rPr lang="EN-US" dirty="0"/>
              <a:t> largest construction company in US</a:t>
            </a:r>
          </a:p>
          <a:p>
            <a:r>
              <a:rPr lang="EN-US" dirty="0"/>
              <a:t>Why applicable</a:t>
            </a:r>
          </a:p>
          <a:p>
            <a:pPr lvl="1"/>
            <a:r>
              <a:rPr lang="EN-US" dirty="0"/>
              <a:t>Construction industry is excellent at the shared services and charge back world.</a:t>
            </a:r>
          </a:p>
          <a:p>
            <a:pPr lvl="1"/>
            <a:r>
              <a:rPr lang="EN-US" dirty="0"/>
              <a:t>All costs have to make it out to the jobs and be recovered.</a:t>
            </a:r>
          </a:p>
          <a:p>
            <a:pPr lvl="1"/>
            <a:r>
              <a:rPr lang="EN-US" dirty="0"/>
              <a:t>Cost accounting world</a:t>
            </a:r>
          </a:p>
          <a:p>
            <a:pPr lvl="1"/>
            <a:r>
              <a:rPr lang="EN-US" dirty="0"/>
              <a:t>Transparency of cost is paramount</a:t>
            </a:r>
          </a:p>
          <a:p>
            <a:pPr lvl="1"/>
            <a:r>
              <a:rPr lang="EN-US" dirty="0"/>
              <a:t>Thin operations on razor thin margins</a:t>
            </a:r>
          </a:p>
          <a:p>
            <a:pPr lvl="1"/>
            <a:r>
              <a:rPr lang="EN-US" dirty="0"/>
              <a:t>Communications over various connections and conditions a way of life</a:t>
            </a:r>
          </a:p>
        </p:txBody>
      </p:sp>
      <p:sp>
        <p:nvSpPr>
          <p:cNvPr id="4" name="Date Placeholder 3"/>
          <p:cNvSpPr>
            <a:spLocks noGrp="1"/>
          </p:cNvSpPr>
          <p:nvPr>
            <p:ph type="dt" sz="half" idx="10"/>
          </p:nvPr>
        </p:nvSpPr>
        <p:spPr/>
        <p:txBody>
          <a:bodyPr/>
          <a:lstStyle/>
          <a:p>
            <a:r>
              <a:rPr lang="en-US"/>
              <a:t>January 11, 2017</a:t>
            </a:r>
          </a:p>
        </p:txBody>
      </p:sp>
      <p:sp>
        <p:nvSpPr>
          <p:cNvPr id="5" name="Slide Number Placeholder 4"/>
          <p:cNvSpPr>
            <a:spLocks noGrp="1"/>
          </p:cNvSpPr>
          <p:nvPr>
            <p:ph type="sldNum" sz="quarter" idx="12"/>
          </p:nvPr>
        </p:nvSpPr>
        <p:spPr/>
        <p:txBody>
          <a:bodyPr/>
          <a:lstStyle/>
          <a:p>
            <a:fld id="{DBF023E3-A8FA-49AA-A4A1-C233955748D0}" type="slidenum">
              <a:rPr lang="en-US" smtClean="0"/>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95400"/>
            <a:ext cx="2115293" cy="904875"/>
          </a:xfrm>
          <a:prstGeom prst="rect">
            <a:avLst/>
          </a:prstGeom>
        </p:spPr>
      </p:pic>
    </p:spTree>
    <p:extLst>
      <p:ext uri="{BB962C8B-B14F-4D97-AF65-F5344CB8AC3E}">
        <p14:creationId xmlns:p14="http://schemas.microsoft.com/office/powerpoint/2010/main" val="113859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OIT PPT Template" id="{6264CA13-2B3C-4681-9BBC-4332D56BB905}" vid="{F51AC57A-A93C-477D-8D8E-02027832E5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F80E6BF107964981A7B17D3EF14EE6" ma:contentTypeVersion="1" ma:contentTypeDescription="Create a new document." ma:contentTypeScope="" ma:versionID="7632e2672e2564eaa09c13453a5e0196">
  <xsd:schema xmlns:xsd="http://www.w3.org/2001/XMLSchema" xmlns:xs="http://www.w3.org/2001/XMLSchema" xmlns:p="http://schemas.microsoft.com/office/2006/metadata/properties" xmlns:ns2="e223f2b2-c47f-4470-bd97-c8e62980c4f9" xmlns:ns3="http://schemas.microsoft.com/sharepoint/v3/fields" targetNamespace="http://schemas.microsoft.com/office/2006/metadata/properties" ma:root="true" ma:fieldsID="ee05c1ca19aa73de7cb2e33155381c3c" ns2:_="" ns3:_="">
    <xsd:import namespace="e223f2b2-c47f-4470-bd97-c8e62980c4f9"/>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3f2b2-c47f-4470-bd97-c8e62980c4f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dlc_DocId xmlns="e223f2b2-c47f-4470-bd97-c8e62980c4f9">2JRMDTWU4Q65-28-1076</_dlc_DocId>
    <_dlc_DocIdUrl xmlns="e223f2b2-c47f-4470-bd97-c8e62980c4f9">
      <Url>https://acesp.alabama.gov/agency/OIT/_layouts/DocIdRedir.aspx?ID=2JRMDTWU4Q65-28-1076</Url>
      <Description>2JRMDTWU4Q65-28-1076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08B57A-9592-496F-AF36-24F2CD734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3f2b2-c47f-4470-bd97-c8e62980c4f9"/>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C4E447-7E04-4708-BA5E-C3ECA428F59F}">
  <ds:schemaRefs>
    <ds:schemaRef ds:uri="http://schemas.microsoft.com/sharepoint/v3/contenttype/forms"/>
  </ds:schemaRefs>
</ds:datastoreItem>
</file>

<file path=customXml/itemProps3.xml><?xml version="1.0" encoding="utf-8"?>
<ds:datastoreItem xmlns:ds="http://schemas.openxmlformats.org/officeDocument/2006/customXml" ds:itemID="{EB81765E-6AE0-4C92-B777-68F0B035FE1B}">
  <ds:schemaRefs>
    <ds:schemaRef ds:uri="e223f2b2-c47f-4470-bd97-c8e62980c4f9"/>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sharepoint/v3/fields"/>
    <ds:schemaRef ds:uri="http://www.w3.org/XML/1998/namespace"/>
  </ds:schemaRefs>
</ds:datastoreItem>
</file>

<file path=customXml/itemProps4.xml><?xml version="1.0" encoding="utf-8"?>
<ds:datastoreItem xmlns:ds="http://schemas.openxmlformats.org/officeDocument/2006/customXml" ds:itemID="{0222A9CB-35FC-485A-833C-1E8E8BF6DEA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OIT PPT Template</Template>
  <TotalTime>1096</TotalTime>
  <Words>1104</Words>
  <Application>Microsoft Office PowerPoint</Application>
  <PresentationFormat>On-screen Show (4:3)</PresentationFormat>
  <Paragraphs>272</Paragraphs>
  <Slides>26</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Cambria</vt:lpstr>
      <vt:lpstr>Adjacency</vt:lpstr>
      <vt:lpstr>OIT: Transition of  I.T. Service Delivery</vt:lpstr>
      <vt:lpstr>OIT Mission Statement</vt:lpstr>
      <vt:lpstr>Today’s Agenda</vt:lpstr>
      <vt:lpstr>Introductions</vt:lpstr>
      <vt:lpstr>Transition Drivers</vt:lpstr>
      <vt:lpstr>Timeline</vt:lpstr>
      <vt:lpstr>Organizational Structure</vt:lpstr>
      <vt:lpstr>OIT Operations</vt:lpstr>
      <vt:lpstr>OIT Operations</vt:lpstr>
      <vt:lpstr>Mission of Operations</vt:lpstr>
      <vt:lpstr>Major Projects  That Support Our Mission</vt:lpstr>
      <vt:lpstr>Major Projects  That Support Our Mission</vt:lpstr>
      <vt:lpstr>Major Projects  That Support Our Mission</vt:lpstr>
      <vt:lpstr>Security and Policy</vt:lpstr>
      <vt:lpstr>CISO Mission Statement</vt:lpstr>
      <vt:lpstr>Enterprise Cybersecurity Program</vt:lpstr>
      <vt:lpstr>Enterprise Cybersecurity Program (cont.)</vt:lpstr>
      <vt:lpstr>OIT Agency Assistance</vt:lpstr>
      <vt:lpstr>OIT – Agency Relationship</vt:lpstr>
      <vt:lpstr>Administration and Project Management</vt:lpstr>
      <vt:lpstr>PowerPoint Presentation</vt:lpstr>
      <vt:lpstr>Administrative Support</vt:lpstr>
      <vt:lpstr>IT Governance &amp; Project Management </vt:lpstr>
      <vt:lpstr>PowerPoint Presentation</vt:lpstr>
      <vt:lpstr>Next Steps</vt:lpstr>
      <vt:lpstr>OIT Contact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OIT: Transition of  I.T. Service Delivery</dc:title>
  <dc:creator>Purcell, Jim</dc:creator>
  <cp:lastModifiedBy>Willis, Suzanna</cp:lastModifiedBy>
  <cp:revision>27</cp:revision>
  <cp:lastPrinted>2017-01-10T17:09:49Z</cp:lastPrinted>
  <dcterms:created xsi:type="dcterms:W3CDTF">2017-01-06T22:22:21Z</dcterms:created>
  <dcterms:modified xsi:type="dcterms:W3CDTF">2017-09-20T20:35:53Z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0x0101005BF80E6BF107964981A7B17D3EF14EE6</vt:lpwstr>
  </property>
  <property fmtid="{D5CDD505-2E9C-101B-9397-08002B2CF9AE}" pid="3" name="_dlc_DocIdItemGuid">
    <vt:lpwstr>68e437d8-2fbd-413d-b021-0379995e3633</vt:lpwstr>
  </property>
</Properties>
</file>