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7" r:id="rId2"/>
    <p:sldId id="268" r:id="rId3"/>
    <p:sldId id="256" r:id="rId4"/>
    <p:sldId id="269" r:id="rId5"/>
    <p:sldId id="270" r:id="rId6"/>
    <p:sldId id="272" r:id="rId7"/>
    <p:sldId id="307" r:id="rId8"/>
    <p:sldId id="295" r:id="rId9"/>
    <p:sldId id="304" r:id="rId10"/>
    <p:sldId id="275" r:id="rId11"/>
    <p:sldId id="335" r:id="rId12"/>
    <p:sldId id="308" r:id="rId13"/>
    <p:sldId id="334" r:id="rId14"/>
    <p:sldId id="299" r:id="rId15"/>
    <p:sldId id="277" r:id="rId16"/>
    <p:sldId id="279" r:id="rId17"/>
    <p:sldId id="274" r:id="rId18"/>
    <p:sldId id="302" r:id="rId19"/>
    <p:sldId id="303" r:id="rId20"/>
    <p:sldId id="281" r:id="rId21"/>
    <p:sldId id="280" r:id="rId22"/>
    <p:sldId id="290" r:id="rId23"/>
    <p:sldId id="336" r:id="rId24"/>
    <p:sldId id="282" r:id="rId25"/>
    <p:sldId id="283" r:id="rId26"/>
    <p:sldId id="284" r:id="rId27"/>
    <p:sldId id="285" r:id="rId28"/>
    <p:sldId id="286" r:id="rId29"/>
    <p:sldId id="287" r:id="rId30"/>
    <p:sldId id="298" r:id="rId31"/>
    <p:sldId id="305" r:id="rId32"/>
    <p:sldId id="315" r:id="rId33"/>
    <p:sldId id="310" r:id="rId34"/>
    <p:sldId id="311" r:id="rId35"/>
    <p:sldId id="319" r:id="rId36"/>
    <p:sldId id="320" r:id="rId37"/>
    <p:sldId id="312" r:id="rId38"/>
    <p:sldId id="321" r:id="rId39"/>
    <p:sldId id="313" r:id="rId40"/>
    <p:sldId id="322" r:id="rId41"/>
    <p:sldId id="314" r:id="rId42"/>
    <p:sldId id="317" r:id="rId43"/>
    <p:sldId id="323" r:id="rId44"/>
    <p:sldId id="327" r:id="rId45"/>
    <p:sldId id="332" r:id="rId46"/>
    <p:sldId id="324" r:id="rId47"/>
    <p:sldId id="325" r:id="rId48"/>
    <p:sldId id="306" r:id="rId49"/>
    <p:sldId id="316" r:id="rId50"/>
    <p:sldId id="326" r:id="rId51"/>
    <p:sldId id="329" r:id="rId52"/>
    <p:sldId id="328" r:id="rId53"/>
    <p:sldId id="339" r:id="rId54"/>
    <p:sldId id="331" r:id="rId55"/>
    <p:sldId id="333" r:id="rId56"/>
    <p:sldId id="337" r:id="rId57"/>
    <p:sldId id="338" r:id="rId58"/>
  </p:sldIdLst>
  <p:sldSz cx="12192000" cy="6858000"/>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915"/>
    <a:srgbClr val="3E438A"/>
    <a:srgbClr val="ACACAC"/>
    <a:srgbClr val="574A52"/>
    <a:srgbClr val="9B918F"/>
    <a:srgbClr val="A09697"/>
    <a:srgbClr val="90857F"/>
    <a:srgbClr val="948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9" autoAdjust="0"/>
    <p:restoredTop sz="51259" autoAdjust="0"/>
  </p:normalViewPr>
  <p:slideViewPr>
    <p:cSldViewPr snapToGrid="0">
      <p:cViewPr varScale="1">
        <p:scale>
          <a:sx n="56" d="100"/>
          <a:sy n="56" d="100"/>
        </p:scale>
        <p:origin x="20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41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4168"/>
          </a:xfrm>
          <a:prstGeom prst="rect">
            <a:avLst/>
          </a:prstGeom>
        </p:spPr>
        <p:txBody>
          <a:bodyPr vert="horz" lIns="91440" tIns="45720" rIns="91440" bIns="45720" rtlCol="0"/>
          <a:lstStyle>
            <a:lvl1pPr algn="r">
              <a:defRPr sz="1200"/>
            </a:lvl1pPr>
          </a:lstStyle>
          <a:p>
            <a:fld id="{84FB378A-32BC-4F9A-B598-0EF7546A6910}" type="datetimeFigureOut">
              <a:rPr lang="en-US" smtClean="0"/>
              <a:t>9/20/2017</a:t>
            </a:fld>
            <a:endParaRPr lang="en-US"/>
          </a:p>
        </p:txBody>
      </p:sp>
      <p:sp>
        <p:nvSpPr>
          <p:cNvPr id="4" name="Slide Image Placeholder 3"/>
          <p:cNvSpPr>
            <a:spLocks noGrp="1" noRot="1" noChangeAspect="1"/>
          </p:cNvSpPr>
          <p:nvPr>
            <p:ph type="sldImg" idx="2"/>
          </p:nvPr>
        </p:nvSpPr>
        <p:spPr>
          <a:xfrm>
            <a:off x="823913" y="1131888"/>
            <a:ext cx="5429250" cy="3054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56239"/>
            <a:ext cx="5661660" cy="35641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97758"/>
            <a:ext cx="3066733" cy="4541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4167"/>
          </a:xfrm>
          <a:prstGeom prst="rect">
            <a:avLst/>
          </a:prstGeom>
        </p:spPr>
        <p:txBody>
          <a:bodyPr vert="horz" lIns="91440" tIns="45720" rIns="91440" bIns="45720" rtlCol="0" anchor="b"/>
          <a:lstStyle>
            <a:lvl1pPr algn="r">
              <a:defRPr sz="1200"/>
            </a:lvl1pPr>
          </a:lstStyle>
          <a:p>
            <a:fld id="{DEB96CAB-52DD-473D-AC06-0951142E65E8}" type="slidenum">
              <a:rPr lang="en-US" smtClean="0"/>
              <a:t>‹#›</a:t>
            </a:fld>
            <a:endParaRPr lang="en-US"/>
          </a:p>
        </p:txBody>
      </p:sp>
    </p:spTree>
    <p:extLst>
      <p:ext uri="{BB962C8B-B14F-4D97-AF65-F5344CB8AC3E}">
        <p14:creationId xmlns:p14="http://schemas.microsoft.com/office/powerpoint/2010/main" val="294257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au.org/science/scientific_bodies/division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iau.org/science/scientific_bodies/working_groups/" TargetMode="External"/><Relationship Id="rId4" Type="http://schemas.openxmlformats.org/officeDocument/2006/relationships/hyperlink" Target="http://www.iau.org/science/scientific_bodies/commiss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United_State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San_Francisco_State_University" TargetMode="External"/><Relationship Id="rId5" Type="http://schemas.openxmlformats.org/officeDocument/2006/relationships/hyperlink" Target="https://en.wikipedia.org/wiki/University_of_California,_Berkeley" TargetMode="External"/><Relationship Id="rId4" Type="http://schemas.openxmlformats.org/officeDocument/2006/relationships/hyperlink" Target="https://en.wikipedia.org/wiki/Astronomy"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Projects use scarce organizational resources and therefore care must be exercised in choosing projects that benefit the organization. A cost-benefit analysis (CBA) is an effective way to evaluate an IT project and quantify the relationships among the project’s inputs, outputs and purpose. It permits you to not only assess the long-term impact of proceeding with (or not proceeding with) a project, but enables you to directly compare different types of projects. The analytic focus of a CBA can range from a small agency project to an enterprise-wide project.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this session, we will examine the CBA portion of the Project Initiation Tool - OIT Template 410T1.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will discuss the methods and techniques used to justify a project’s expenses in relation to the value it creates for the organization.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will discuss a variety of financial techniques necessary to quantify costs and benefits such as present-value, return-on-investment (ROI), cost/benefit ratio, and break-even.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will address the complexity of monetizing intangible (soft) benefits as well as estimating costs that have varying degrees of probability. You will leave the session with a solid foundation for using the Project Initiation Tool to conduct a CBA as part of the overall Business Case for your IT projects.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1</a:t>
            </a:fld>
            <a:endParaRPr lang="en-US"/>
          </a:p>
        </p:txBody>
      </p:sp>
    </p:spTree>
    <p:extLst>
      <p:ext uri="{BB962C8B-B14F-4D97-AF65-F5344CB8AC3E}">
        <p14:creationId xmlns:p14="http://schemas.microsoft.com/office/powerpoint/2010/main" val="170566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establishing some consensus on some of the more common terms we will see during</a:t>
            </a:r>
            <a:r>
              <a:rPr lang="en-US" baseline="0" dirty="0"/>
              <a:t> this presentation.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11</a:t>
            </a:fld>
            <a:endParaRPr lang="en-US"/>
          </a:p>
        </p:txBody>
      </p:sp>
    </p:spTree>
    <p:extLst>
      <p:ext uri="{BB962C8B-B14F-4D97-AF65-F5344CB8AC3E}">
        <p14:creationId xmlns:p14="http://schemas.microsoft.com/office/powerpoint/2010/main" val="408592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individuals think of</a:t>
            </a:r>
            <a:r>
              <a:rPr lang="en-US" baseline="0" dirty="0"/>
              <a:t> a CBA differently. </a:t>
            </a:r>
          </a:p>
          <a:p>
            <a:endParaRPr lang="en-US" baseline="0" dirty="0"/>
          </a:p>
          <a:p>
            <a:r>
              <a:rPr lang="en-US" baseline="0" dirty="0"/>
              <a:t>It depends on your particular perspective.</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12</a:t>
            </a:fld>
            <a:endParaRPr lang="en-US"/>
          </a:p>
        </p:txBody>
      </p:sp>
    </p:spTree>
    <p:extLst>
      <p:ext uri="{BB962C8B-B14F-4D97-AF65-F5344CB8AC3E}">
        <p14:creationId xmlns:p14="http://schemas.microsoft.com/office/powerpoint/2010/main" val="408231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 of today’s presentation, lets</a:t>
            </a:r>
            <a:r>
              <a:rPr lang="en-US" baseline="0" dirty="0"/>
              <a:t> describe a CBA this way.</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14</a:t>
            </a:fld>
            <a:endParaRPr lang="en-US"/>
          </a:p>
        </p:txBody>
      </p:sp>
    </p:spTree>
    <p:extLst>
      <p:ext uri="{BB962C8B-B14F-4D97-AF65-F5344CB8AC3E}">
        <p14:creationId xmlns:p14="http://schemas.microsoft.com/office/powerpoint/2010/main" val="3570780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our purposes, we will look at Costs as being in two categories.</a:t>
            </a:r>
          </a:p>
          <a:p>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15</a:t>
            </a:fld>
            <a:endParaRPr lang="en-US"/>
          </a:p>
        </p:txBody>
      </p:sp>
    </p:spTree>
    <p:extLst>
      <p:ext uri="{BB962C8B-B14F-4D97-AF65-F5344CB8AC3E}">
        <p14:creationId xmlns:p14="http://schemas.microsoft.com/office/powerpoint/2010/main" val="407207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define Benefits as being one of two types.</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16</a:t>
            </a:fld>
            <a:endParaRPr lang="en-US"/>
          </a:p>
        </p:txBody>
      </p:sp>
    </p:spTree>
    <p:extLst>
      <p:ext uri="{BB962C8B-B14F-4D97-AF65-F5344CB8AC3E}">
        <p14:creationId xmlns:p14="http://schemas.microsoft.com/office/powerpoint/2010/main" val="1038845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Value (PV)</a:t>
            </a:r>
          </a:p>
          <a:p>
            <a:endParaRPr lang="en-US" dirty="0"/>
          </a:p>
          <a:p>
            <a:r>
              <a:rPr lang="en-US" dirty="0"/>
              <a:t>Just think of it as how time affects the value of money. </a:t>
            </a:r>
          </a:p>
          <a:p>
            <a:endParaRPr lang="en-US" dirty="0"/>
          </a:p>
          <a:p>
            <a:r>
              <a:rPr lang="en-US" dirty="0"/>
              <a:t>One dollar</a:t>
            </a:r>
            <a:r>
              <a:rPr lang="en-US" baseline="0" dirty="0"/>
              <a:t> </a:t>
            </a:r>
            <a:r>
              <a:rPr lang="en-US" dirty="0"/>
              <a:t>today is worth more than one dollar</a:t>
            </a:r>
            <a:r>
              <a:rPr lang="en-US" baseline="0" dirty="0"/>
              <a:t> five years from now. </a:t>
            </a:r>
          </a:p>
          <a:p>
            <a:endParaRPr lang="en-US" baseline="0" dirty="0"/>
          </a:p>
          <a:p>
            <a:r>
              <a:rPr lang="en-US" baseline="0" dirty="0"/>
              <a:t>Once you have compared two alternatives based on PV and selected one for implementation, you no longer need to discount. You focus on the actual value of the dollar in the time period its inflow or outflow.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17</a:t>
            </a:fld>
            <a:endParaRPr lang="en-US"/>
          </a:p>
        </p:txBody>
      </p:sp>
    </p:spTree>
    <p:extLst>
      <p:ext uri="{BB962C8B-B14F-4D97-AF65-F5344CB8AC3E}">
        <p14:creationId xmlns:p14="http://schemas.microsoft.com/office/powerpoint/2010/main" val="103496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PV is calculated.</a:t>
            </a:r>
          </a:p>
        </p:txBody>
      </p:sp>
      <p:sp>
        <p:nvSpPr>
          <p:cNvPr id="4" name="Slide Number Placeholder 3"/>
          <p:cNvSpPr>
            <a:spLocks noGrp="1"/>
          </p:cNvSpPr>
          <p:nvPr>
            <p:ph type="sldNum" sz="quarter" idx="10"/>
          </p:nvPr>
        </p:nvSpPr>
        <p:spPr/>
        <p:txBody>
          <a:bodyPr/>
          <a:lstStyle/>
          <a:p>
            <a:fld id="{DEB96CAB-52DD-473D-AC06-0951142E65E8}" type="slidenum">
              <a:rPr lang="en-US" smtClean="0"/>
              <a:t>18</a:t>
            </a:fld>
            <a:endParaRPr lang="en-US"/>
          </a:p>
        </p:txBody>
      </p:sp>
    </p:spTree>
    <p:extLst>
      <p:ext uri="{BB962C8B-B14F-4D97-AF65-F5344CB8AC3E}">
        <p14:creationId xmlns:p14="http://schemas.microsoft.com/office/powerpoint/2010/main" val="340606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Present Value (NPV) is bottom line balance represents a </a:t>
            </a:r>
            <a:r>
              <a:rPr lang="en-US" baseline="0" dirty="0"/>
              <a:t>gain.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19</a:t>
            </a:fld>
            <a:endParaRPr lang="en-US"/>
          </a:p>
        </p:txBody>
      </p:sp>
    </p:spTree>
    <p:extLst>
      <p:ext uri="{BB962C8B-B14F-4D97-AF65-F5344CB8AC3E}">
        <p14:creationId xmlns:p14="http://schemas.microsoft.com/office/powerpoint/2010/main" val="82754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benefits, you need to consider</a:t>
            </a:r>
            <a:r>
              <a:rPr lang="en-US" baseline="0" dirty="0"/>
              <a:t> everything, including the soft benefits.</a:t>
            </a:r>
          </a:p>
          <a:p>
            <a:endParaRPr lang="en-US" baseline="0" dirty="0"/>
          </a:p>
          <a:p>
            <a:r>
              <a:rPr lang="en-US" baseline="0" dirty="0"/>
              <a:t>This is also true for costs.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20</a:t>
            </a:fld>
            <a:endParaRPr lang="en-US"/>
          </a:p>
        </p:txBody>
      </p:sp>
    </p:spTree>
    <p:extLst>
      <p:ext uri="{BB962C8B-B14F-4D97-AF65-F5344CB8AC3E}">
        <p14:creationId xmlns:p14="http://schemas.microsoft.com/office/powerpoint/2010/main" val="2635056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save time and do not apply that time to generate benefit elsewhere, there is no gain.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21</a:t>
            </a:fld>
            <a:endParaRPr lang="en-US"/>
          </a:p>
        </p:txBody>
      </p:sp>
    </p:spTree>
    <p:extLst>
      <p:ext uri="{BB962C8B-B14F-4D97-AF65-F5344CB8AC3E}">
        <p14:creationId xmlns:p14="http://schemas.microsoft.com/office/powerpoint/2010/main" val="203978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a:t>
            </a:r>
            <a:r>
              <a:rPr lang="en-US" dirty="0"/>
              <a:t>International Astronomical Union (</a:t>
            </a:r>
            <a:r>
              <a:rPr lang="en-US" sz="1200" b="1" kern="1200" dirty="0">
                <a:solidFill>
                  <a:schemeClr val="tx1"/>
                </a:solidFill>
                <a:effectLst/>
                <a:latin typeface="+mn-lt"/>
                <a:ea typeface="+mn-ea"/>
                <a:cs typeface="+mn-cs"/>
              </a:rPr>
              <a:t>IAU)</a:t>
            </a:r>
            <a:r>
              <a:rPr lang="en-US" sz="1200" b="0" kern="1200" dirty="0">
                <a:solidFill>
                  <a:schemeClr val="tx1"/>
                </a:solidFill>
                <a:effectLst/>
                <a:latin typeface="+mn-lt"/>
                <a:ea typeface="+mn-ea"/>
                <a:cs typeface="+mn-cs"/>
              </a:rPr>
              <a:t> is a member of the International Council for Science (ICSU). Its main objective is to promote and safeguard the science of astronomy in all its aspects through international cooperation. </a:t>
            </a:r>
          </a:p>
          <a:p>
            <a:endParaRPr lang="en-US" sz="1200" b="0" kern="1200" dirty="0">
              <a:solidFill>
                <a:schemeClr val="tx1"/>
              </a:solidFill>
              <a:effectLst/>
              <a:latin typeface="+mn-lt"/>
              <a:ea typeface="+mn-ea"/>
              <a:cs typeface="+mn-cs"/>
            </a:endParaRPr>
          </a:p>
          <a:p>
            <a:r>
              <a:rPr lang="en-US" dirty="0"/>
              <a:t>The International Astronomical Union (IAU) was founded in 1919. Its mission is to promote and safeguard the science of astronomy in all its aspects through international cooperation. Its individual members — structured in </a:t>
            </a:r>
            <a:r>
              <a:rPr lang="en-US" dirty="0">
                <a:hlinkClick r:id="rId3"/>
              </a:rPr>
              <a:t>Divisions</a:t>
            </a:r>
            <a:r>
              <a:rPr lang="en-US" dirty="0"/>
              <a:t>, </a:t>
            </a:r>
            <a:r>
              <a:rPr lang="en-US" dirty="0">
                <a:hlinkClick r:id="rId4"/>
              </a:rPr>
              <a:t>Commissions</a:t>
            </a:r>
            <a:r>
              <a:rPr lang="en-US" dirty="0"/>
              <a:t>, and </a:t>
            </a:r>
            <a:r>
              <a:rPr lang="en-US" dirty="0">
                <a:hlinkClick r:id="rId5"/>
              </a:rPr>
              <a:t>Working groups</a:t>
            </a:r>
            <a:r>
              <a:rPr lang="en-US" dirty="0"/>
              <a:t> — are professional astronomers from all over the world, at the Ph.D. level and beyond, and active in professional research and education in astronomy.</a:t>
            </a:r>
          </a:p>
        </p:txBody>
      </p:sp>
      <p:sp>
        <p:nvSpPr>
          <p:cNvPr id="4" name="Slide Number Placeholder 3"/>
          <p:cNvSpPr>
            <a:spLocks noGrp="1"/>
          </p:cNvSpPr>
          <p:nvPr>
            <p:ph type="sldNum" sz="quarter" idx="10"/>
          </p:nvPr>
        </p:nvSpPr>
        <p:spPr/>
        <p:txBody>
          <a:bodyPr/>
          <a:lstStyle/>
          <a:p>
            <a:fld id="{DEB96CAB-52DD-473D-AC06-0951142E65E8}" type="slidenum">
              <a:rPr lang="en-US" smtClean="0"/>
              <a:t>2</a:t>
            </a:fld>
            <a:endParaRPr lang="en-US"/>
          </a:p>
        </p:txBody>
      </p:sp>
    </p:spTree>
    <p:extLst>
      <p:ext uri="{BB962C8B-B14F-4D97-AF65-F5344CB8AC3E}">
        <p14:creationId xmlns:p14="http://schemas.microsoft.com/office/powerpoint/2010/main" val="354312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easy to overlook these types of mistakes. </a:t>
            </a:r>
          </a:p>
          <a:p>
            <a:endParaRPr lang="en-US" baseline="0" dirty="0"/>
          </a:p>
          <a:p>
            <a:r>
              <a:rPr lang="en-US" baseline="0" dirty="0"/>
              <a:t>If your proposed solution results in one less FTE which you record in the category of “Labor Reduction”, you can’t count it again in another category such as “Cost Reduction” or “Efficiency Improvement”.  </a:t>
            </a:r>
          </a:p>
          <a:p>
            <a:endParaRPr lang="en-US" baseline="0" dirty="0"/>
          </a:p>
          <a:p>
            <a:r>
              <a:rPr lang="en-US" baseline="0" dirty="0"/>
              <a:t>If you reduce your need for two contracted personnel, you can’t include the cost of the office space they occupied. You are paying for the same amount of office space regardless of whether they are empty or not.</a:t>
            </a:r>
          </a:p>
          <a:p>
            <a:endParaRPr lang="en-US" baseline="0" dirty="0"/>
          </a:p>
          <a:p>
            <a:r>
              <a:rPr lang="en-US" baseline="0" dirty="0"/>
              <a:t>It is easy to overlook costs associated such as downtime, training, loss of productivity during transition, etc.</a:t>
            </a:r>
          </a:p>
          <a:p>
            <a:endParaRPr lang="en-US" baseline="0" dirty="0"/>
          </a:p>
          <a:p>
            <a:r>
              <a:rPr lang="en-US" baseline="0" dirty="0"/>
              <a:t>Like time, an increase in productivity must be reapplied to produce an increase in benefit.</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22</a:t>
            </a:fld>
            <a:endParaRPr lang="en-US"/>
          </a:p>
        </p:txBody>
      </p:sp>
    </p:spTree>
    <p:extLst>
      <p:ext uri="{BB962C8B-B14F-4D97-AF65-F5344CB8AC3E}">
        <p14:creationId xmlns:p14="http://schemas.microsoft.com/office/powerpoint/2010/main" val="3095391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walk through a CBA example</a:t>
            </a:r>
            <a:r>
              <a:rPr lang="en-US" baseline="0" dirty="0"/>
              <a:t> focused on just hard (tangible) benefits.</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23</a:t>
            </a:fld>
            <a:endParaRPr lang="en-US"/>
          </a:p>
        </p:txBody>
      </p:sp>
    </p:spTree>
    <p:extLst>
      <p:ext uri="{BB962C8B-B14F-4D97-AF65-F5344CB8AC3E}">
        <p14:creationId xmlns:p14="http://schemas.microsoft.com/office/powerpoint/2010/main" val="3274376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status quo or current solution.</a:t>
            </a:r>
            <a:r>
              <a:rPr lang="en-US" baseline="0" dirty="0"/>
              <a:t> </a:t>
            </a:r>
          </a:p>
          <a:p>
            <a:endParaRPr lang="en-US" baseline="0" dirty="0"/>
          </a:p>
          <a:p>
            <a:r>
              <a:rPr lang="en-US" baseline="0" dirty="0"/>
              <a:t>It is the baseline we will use in contrasting an alternative.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24</a:t>
            </a:fld>
            <a:endParaRPr lang="en-US"/>
          </a:p>
        </p:txBody>
      </p:sp>
    </p:spTree>
    <p:extLst>
      <p:ext uri="{BB962C8B-B14F-4D97-AF65-F5344CB8AC3E}">
        <p14:creationId xmlns:p14="http://schemas.microsoft.com/office/powerpoint/2010/main" val="4086476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anticipate</a:t>
            </a:r>
            <a:r>
              <a:rPr lang="en-US" baseline="0" dirty="0"/>
              <a:t> in the proposed alternative.</a:t>
            </a:r>
          </a:p>
          <a:p>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25</a:t>
            </a:fld>
            <a:endParaRPr lang="en-US"/>
          </a:p>
        </p:txBody>
      </p:sp>
    </p:spTree>
    <p:extLst>
      <p:ext uri="{BB962C8B-B14F-4D97-AF65-F5344CB8AC3E}">
        <p14:creationId xmlns:p14="http://schemas.microsoft.com/office/powerpoint/2010/main" val="2685799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contrast</a:t>
            </a:r>
            <a:r>
              <a:rPr lang="en-US" baseline="0" dirty="0"/>
              <a:t> the baseline with the alternative.</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26</a:t>
            </a:fld>
            <a:endParaRPr lang="en-US"/>
          </a:p>
        </p:txBody>
      </p:sp>
    </p:spTree>
    <p:extLst>
      <p:ext uri="{BB962C8B-B14F-4D97-AF65-F5344CB8AC3E}">
        <p14:creationId xmlns:p14="http://schemas.microsoft.com/office/powerpoint/2010/main" val="805787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project</a:t>
            </a:r>
            <a:r>
              <a:rPr lang="en-US" baseline="0" dirty="0"/>
              <a:t> the estimates for each benefit over time.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27</a:t>
            </a:fld>
            <a:endParaRPr lang="en-US"/>
          </a:p>
        </p:txBody>
      </p:sp>
    </p:spTree>
    <p:extLst>
      <p:ext uri="{BB962C8B-B14F-4D97-AF65-F5344CB8AC3E}">
        <p14:creationId xmlns:p14="http://schemas.microsoft.com/office/powerpoint/2010/main" val="2112922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produce</a:t>
            </a:r>
            <a:r>
              <a:rPr lang="en-US" baseline="0" dirty="0"/>
              <a:t> a cumulative profile of costs and benefits over time.</a:t>
            </a:r>
          </a:p>
          <a:p>
            <a:endParaRPr lang="en-US" baseline="0" dirty="0"/>
          </a:p>
          <a:p>
            <a:r>
              <a:rPr lang="en-US" baseline="0" dirty="0"/>
              <a:t>The time in which the cumulative benefits exceed the cumulative costs is breakeven point. </a:t>
            </a:r>
          </a:p>
          <a:p>
            <a:endParaRPr lang="en-US" baseline="0" dirty="0"/>
          </a:p>
          <a:p>
            <a:r>
              <a:rPr lang="en-US" baseline="0" dirty="0"/>
              <a:t>It is where benefits gained have surpassed the costs.</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28</a:t>
            </a:fld>
            <a:endParaRPr lang="en-US"/>
          </a:p>
        </p:txBody>
      </p:sp>
    </p:spTree>
    <p:extLst>
      <p:ext uri="{BB962C8B-B14F-4D97-AF65-F5344CB8AC3E}">
        <p14:creationId xmlns:p14="http://schemas.microsoft.com/office/powerpoint/2010/main" val="424975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that you can justify your cost/benefit values.</a:t>
            </a:r>
            <a:r>
              <a:rPr lang="en-US" baseline="0" dirty="0"/>
              <a:t>  </a:t>
            </a:r>
          </a:p>
          <a:p>
            <a:endParaRPr lang="en-US" baseline="0" dirty="0"/>
          </a:p>
          <a:p>
            <a:r>
              <a:rPr lang="en-US" baseline="0" dirty="0"/>
              <a:t>You must be able to defend your assessment.</a:t>
            </a:r>
          </a:p>
          <a:p>
            <a:endParaRPr lang="en-US" baseline="0" dirty="0"/>
          </a:p>
          <a:p>
            <a:r>
              <a:rPr lang="en-US" baseline="0" dirty="0"/>
              <a:t>Not all projects will breakeven.  Health and safety projects can fail to breakeven and must be justified.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29</a:t>
            </a:fld>
            <a:endParaRPr lang="en-US"/>
          </a:p>
        </p:txBody>
      </p:sp>
    </p:spTree>
    <p:extLst>
      <p:ext uri="{BB962C8B-B14F-4D97-AF65-F5344CB8AC3E}">
        <p14:creationId xmlns:p14="http://schemas.microsoft.com/office/powerpoint/2010/main" val="1770846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Monetizing</a:t>
            </a:r>
            <a:r>
              <a:rPr lang="en-US" baseline="0" dirty="0"/>
              <a:t> soft benefits requires professional or expert judgement. </a:t>
            </a:r>
          </a:p>
          <a:p>
            <a:endParaRPr lang="en-US" baseline="0" dirty="0"/>
          </a:p>
          <a:p>
            <a:r>
              <a:rPr lang="en-US" baseline="0" dirty="0"/>
              <a:t>The methods used should be based on the best data available at the time.</a:t>
            </a:r>
          </a:p>
          <a:p>
            <a:endParaRPr lang="en-US" baseline="0" dirty="0"/>
          </a:p>
          <a:p>
            <a:r>
              <a:rPr lang="en-US" baseline="0" dirty="0"/>
              <a:t>When no data exists, you may be required to derive data in an experimental fashion. </a:t>
            </a:r>
          </a:p>
          <a:p>
            <a:endParaRPr lang="en-US" baseline="0" dirty="0"/>
          </a:p>
          <a:p>
            <a:r>
              <a:rPr lang="en-US" baseline="0" dirty="0"/>
              <a:t>As a SME, you know what data makes the most sense.  You use you knowledge and expertise to make you business case.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30</a:t>
            </a:fld>
            <a:endParaRPr lang="en-US"/>
          </a:p>
        </p:txBody>
      </p:sp>
    </p:spTree>
    <p:extLst>
      <p:ext uri="{BB962C8B-B14F-4D97-AF65-F5344CB8AC3E}">
        <p14:creationId xmlns:p14="http://schemas.microsoft.com/office/powerpoint/2010/main" val="1420933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walk through an example.</a:t>
            </a:r>
            <a:r>
              <a:rPr lang="en-US" baseline="0" dirty="0"/>
              <a:t> of monetizing a soft benefit</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31</a:t>
            </a:fld>
            <a:endParaRPr lang="en-US"/>
          </a:p>
        </p:txBody>
      </p:sp>
    </p:spTree>
    <p:extLst>
      <p:ext uri="{BB962C8B-B14F-4D97-AF65-F5344CB8AC3E}">
        <p14:creationId xmlns:p14="http://schemas.microsoft.com/office/powerpoint/2010/main" val="82117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Robert Roy Britt </a:t>
            </a:r>
            <a:r>
              <a:rPr lang="en-US" dirty="0"/>
              <a:t>(Senior Science writer for Space.com)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Shortly after the Prague vote on whether or not Pluto should be removed as a planet, Robert Britt posed a series of questions about the new definition of a “planet” and its  merits and shortcomings to several astronomers, among them Geoff Marcy at the University of California, Berkeley. </a:t>
            </a:r>
          </a:p>
        </p:txBody>
      </p:sp>
      <p:sp>
        <p:nvSpPr>
          <p:cNvPr id="4" name="Slide Number Placeholder 3"/>
          <p:cNvSpPr>
            <a:spLocks noGrp="1"/>
          </p:cNvSpPr>
          <p:nvPr>
            <p:ph type="sldNum" sz="quarter" idx="10"/>
          </p:nvPr>
        </p:nvSpPr>
        <p:spPr/>
        <p:txBody>
          <a:bodyPr/>
          <a:lstStyle/>
          <a:p>
            <a:fld id="{DEB96CAB-52DD-473D-AC06-0951142E65E8}" type="slidenum">
              <a:rPr lang="en-US" smtClean="0"/>
              <a:t>4</a:t>
            </a:fld>
            <a:endParaRPr lang="en-US"/>
          </a:p>
        </p:txBody>
      </p:sp>
    </p:spTree>
    <p:extLst>
      <p:ext uri="{BB962C8B-B14F-4D97-AF65-F5344CB8AC3E}">
        <p14:creationId xmlns:p14="http://schemas.microsoft.com/office/powerpoint/2010/main" val="1173128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this – whether</a:t>
            </a:r>
            <a:r>
              <a:rPr lang="en-US" baseline="0" dirty="0"/>
              <a:t> it is a tangible or intangible benefit, they are still estimates. </a:t>
            </a:r>
          </a:p>
          <a:p>
            <a:endParaRPr lang="en-US" baseline="0" dirty="0"/>
          </a:p>
          <a:p>
            <a:r>
              <a:rPr lang="en-US" baseline="0" dirty="0"/>
              <a:t>Estimates of the future are often inaccurate due to faulty data or data that becomes less accurate as time progresses. </a:t>
            </a:r>
          </a:p>
          <a:p>
            <a:endParaRPr lang="en-US" baseline="0" dirty="0"/>
          </a:p>
          <a:p>
            <a:r>
              <a:rPr lang="en-US" baseline="0" dirty="0"/>
              <a:t>Your estimates must be based on a rationale that others can accept as trustworthy.  </a:t>
            </a:r>
          </a:p>
          <a:p>
            <a:endParaRPr lang="en-US" baseline="0" dirty="0"/>
          </a:p>
          <a:p>
            <a:r>
              <a:rPr lang="en-US" baseline="0" dirty="0"/>
              <a:t>Its possible that the validity of a benefit estimate rests solely on your expert judgement.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32</a:t>
            </a:fld>
            <a:endParaRPr lang="en-US"/>
          </a:p>
        </p:txBody>
      </p:sp>
    </p:spTree>
    <p:extLst>
      <p:ext uri="{BB962C8B-B14F-4D97-AF65-F5344CB8AC3E}">
        <p14:creationId xmlns:p14="http://schemas.microsoft.com/office/powerpoint/2010/main" val="1260284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create a fictitious scenario where you are tasked with deriving the value of a soft benefit.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33</a:t>
            </a:fld>
            <a:endParaRPr lang="en-US"/>
          </a:p>
        </p:txBody>
      </p:sp>
    </p:spTree>
    <p:extLst>
      <p:ext uri="{BB962C8B-B14F-4D97-AF65-F5344CB8AC3E}">
        <p14:creationId xmlns:p14="http://schemas.microsoft.com/office/powerpoint/2010/main" val="229067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41</a:t>
            </a:fld>
            <a:endParaRPr lang="en-US"/>
          </a:p>
        </p:txBody>
      </p:sp>
    </p:spTree>
    <p:extLst>
      <p:ext uri="{BB962C8B-B14F-4D97-AF65-F5344CB8AC3E}">
        <p14:creationId xmlns:p14="http://schemas.microsoft.com/office/powerpoint/2010/main" val="425988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Deriving a value of a soft benefit does not have to be</a:t>
            </a:r>
            <a:r>
              <a:rPr lang="en-US" baseline="0" dirty="0"/>
              <a:t> completed in a vacuum. </a:t>
            </a:r>
          </a:p>
          <a:p>
            <a:endParaRPr lang="en-US" baseline="0" dirty="0"/>
          </a:p>
          <a:p>
            <a:r>
              <a:rPr lang="en-US" baseline="0" dirty="0"/>
              <a:t>If you are lacking in some insight, there are other ways to obtain it.</a:t>
            </a:r>
          </a:p>
          <a:p>
            <a:endParaRPr lang="en-US" baseline="0" dirty="0"/>
          </a:p>
          <a:p>
            <a:r>
              <a:rPr lang="en-US" baseline="0" dirty="0"/>
              <a:t>One suggestion is start with the key stakeholders… the ones initiating the project.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42</a:t>
            </a:fld>
            <a:endParaRPr lang="en-US"/>
          </a:p>
        </p:txBody>
      </p:sp>
    </p:spTree>
    <p:extLst>
      <p:ext uri="{BB962C8B-B14F-4D97-AF65-F5344CB8AC3E}">
        <p14:creationId xmlns:p14="http://schemas.microsoft.com/office/powerpoint/2010/main" val="4121255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confident that you’ve tapped all the available sources, you can probably successfully</a:t>
            </a:r>
            <a:r>
              <a:rPr lang="en-US" baseline="0" dirty="0"/>
              <a:t> </a:t>
            </a:r>
            <a:r>
              <a:rPr lang="en-US" dirty="0"/>
              <a:t>defend your assessment.</a:t>
            </a:r>
          </a:p>
          <a:p>
            <a:endParaRPr lang="en-US" dirty="0"/>
          </a:p>
          <a:p>
            <a:r>
              <a:rPr lang="en-US" dirty="0"/>
              <a:t>If someone presents data contrary</a:t>
            </a:r>
            <a:r>
              <a:rPr lang="en-US" baseline="0" dirty="0"/>
              <a:t> to your findings, you should be grateful for them finding something that you could not. </a:t>
            </a:r>
          </a:p>
          <a:p>
            <a:endParaRPr lang="en-US" baseline="0" dirty="0"/>
          </a:p>
          <a:p>
            <a:r>
              <a:rPr lang="en-US" baseline="0" dirty="0"/>
              <a:t>You should include it in your reassessment.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43</a:t>
            </a:fld>
            <a:endParaRPr lang="en-US"/>
          </a:p>
        </p:txBody>
      </p:sp>
    </p:spTree>
    <p:extLst>
      <p:ext uri="{BB962C8B-B14F-4D97-AF65-F5344CB8AC3E}">
        <p14:creationId xmlns:p14="http://schemas.microsoft.com/office/powerpoint/2010/main" val="4261555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done a thorough</a:t>
            </a:r>
            <a:r>
              <a:rPr lang="en-US" baseline="0" dirty="0"/>
              <a:t> analysis, your estimates will most likely be accepted as trustworthy.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44</a:t>
            </a:fld>
            <a:endParaRPr lang="en-US"/>
          </a:p>
        </p:txBody>
      </p:sp>
    </p:spTree>
    <p:extLst>
      <p:ext uri="{BB962C8B-B14F-4D97-AF65-F5344CB8AC3E}">
        <p14:creationId xmlns:p14="http://schemas.microsoft.com/office/powerpoint/2010/main" val="3091231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sometimes this is the case. </a:t>
            </a:r>
          </a:p>
        </p:txBody>
      </p:sp>
      <p:sp>
        <p:nvSpPr>
          <p:cNvPr id="4" name="Slide Number Placeholder 3"/>
          <p:cNvSpPr>
            <a:spLocks noGrp="1"/>
          </p:cNvSpPr>
          <p:nvPr>
            <p:ph type="sldNum" sz="quarter" idx="10"/>
          </p:nvPr>
        </p:nvSpPr>
        <p:spPr/>
        <p:txBody>
          <a:bodyPr/>
          <a:lstStyle/>
          <a:p>
            <a:fld id="{DEB96CAB-52DD-473D-AC06-0951142E65E8}" type="slidenum">
              <a:rPr lang="en-US" smtClean="0"/>
              <a:t>45</a:t>
            </a:fld>
            <a:endParaRPr lang="en-US"/>
          </a:p>
        </p:txBody>
      </p:sp>
    </p:spTree>
    <p:extLst>
      <p:ext uri="{BB962C8B-B14F-4D97-AF65-F5344CB8AC3E}">
        <p14:creationId xmlns:p14="http://schemas.microsoft.com/office/powerpoint/2010/main" val="1394269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one technique.</a:t>
            </a:r>
            <a:r>
              <a:rPr lang="en-US" baseline="0" dirty="0"/>
              <a:t>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46</a:t>
            </a:fld>
            <a:endParaRPr lang="en-US"/>
          </a:p>
        </p:txBody>
      </p:sp>
    </p:spTree>
    <p:extLst>
      <p:ext uri="{BB962C8B-B14F-4D97-AF65-F5344CB8AC3E}">
        <p14:creationId xmlns:p14="http://schemas.microsoft.com/office/powerpoint/2010/main" val="528593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are using</a:t>
            </a:r>
            <a:r>
              <a:rPr lang="en-US" baseline="0" dirty="0"/>
              <a:t> your expertise to examine all possibilities.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47</a:t>
            </a:fld>
            <a:endParaRPr lang="en-US"/>
          </a:p>
        </p:txBody>
      </p:sp>
    </p:spTree>
    <p:extLst>
      <p:ext uri="{BB962C8B-B14F-4D97-AF65-F5344CB8AC3E}">
        <p14:creationId xmlns:p14="http://schemas.microsoft.com/office/powerpoint/2010/main" val="2247925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we turn the unanswerable question around or ask it a different way.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can’t determine what something is worth if you had it, figure out what it would cost if you didn’t have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idea is to establish a true value of something.</a:t>
            </a:r>
          </a:p>
          <a:p>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48</a:t>
            </a:fld>
            <a:endParaRPr lang="en-US"/>
          </a:p>
        </p:txBody>
      </p:sp>
    </p:spTree>
    <p:extLst>
      <p:ext uri="{BB962C8B-B14F-4D97-AF65-F5344CB8AC3E}">
        <p14:creationId xmlns:p14="http://schemas.microsoft.com/office/powerpoint/2010/main" val="389063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Geoffrey William Marcy</a:t>
            </a:r>
            <a:r>
              <a:rPr lang="en-US" dirty="0">
                <a:effectLst/>
              </a:rPr>
              <a:t> is an </a:t>
            </a:r>
            <a:r>
              <a:rPr lang="en-US" u="sng" dirty="0">
                <a:solidFill>
                  <a:srgbClr val="FF0000"/>
                </a:solidFill>
                <a:effectLst/>
                <a:hlinkClick r:id="rId3" tooltip="United States"/>
              </a:rPr>
              <a:t>American</a:t>
            </a:r>
            <a:r>
              <a:rPr lang="en-US" u="sng" dirty="0">
                <a:solidFill>
                  <a:srgbClr val="FF0000"/>
                </a:solidFill>
                <a:effectLst/>
              </a:rPr>
              <a:t> </a:t>
            </a:r>
            <a:r>
              <a:rPr lang="en-US" u="sng" dirty="0">
                <a:solidFill>
                  <a:schemeClr val="tx1"/>
                </a:solidFill>
                <a:effectLst/>
                <a:hlinkClick r:id="rId4" tooltip="Astronomy"/>
              </a:rPr>
              <a:t>astronomer</a:t>
            </a:r>
            <a:r>
              <a:rPr lang="en-US" dirty="0">
                <a:effectLst/>
              </a:rPr>
              <a:t>. He is one of the pioneers and leaders in the discovery and characterization of planets around stars other than the Sun. Marcy was Professor of Astronomy at the </a:t>
            </a:r>
            <a:r>
              <a:rPr lang="en-US" dirty="0">
                <a:effectLst/>
                <a:hlinkClick r:id="rId5" tooltip="University of California, Berkeley"/>
              </a:rPr>
              <a:t>University of California, Berkeley</a:t>
            </a:r>
            <a:r>
              <a:rPr lang="en-US" dirty="0">
                <a:effectLst/>
              </a:rPr>
              <a:t> and an Adjunct Professor of Physics and Astronomy at </a:t>
            </a:r>
            <a:r>
              <a:rPr lang="en-US" dirty="0">
                <a:effectLst/>
                <a:hlinkClick r:id="rId6" tooltip="San Francisco State University"/>
              </a:rPr>
              <a:t>San Francisco State University</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5</a:t>
            </a:fld>
            <a:endParaRPr lang="en-US"/>
          </a:p>
        </p:txBody>
      </p:sp>
    </p:spTree>
    <p:extLst>
      <p:ext uri="{BB962C8B-B14F-4D97-AF65-F5344CB8AC3E}">
        <p14:creationId xmlns:p14="http://schemas.microsoft.com/office/powerpoint/2010/main" val="2439108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example, we have 4 scenarios</a:t>
            </a:r>
          </a:p>
          <a:p>
            <a:endParaRPr lang="en-US" baseline="0" dirty="0"/>
          </a:p>
          <a:p>
            <a:r>
              <a:rPr lang="en-US" baseline="0" dirty="0"/>
              <a:t>A customer reducing orders by 10%, 50%, 90%, and 100% </a:t>
            </a:r>
          </a:p>
          <a:p>
            <a:endParaRPr lang="en-US" baseline="0" dirty="0"/>
          </a:p>
          <a:p>
            <a:r>
              <a:rPr lang="en-US" baseline="0" dirty="0"/>
              <a:t>Your unique situation may call for more or less scenarios.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49</a:t>
            </a:fld>
            <a:endParaRPr lang="en-US"/>
          </a:p>
        </p:txBody>
      </p:sp>
    </p:spTree>
    <p:extLst>
      <p:ext uri="{BB962C8B-B14F-4D97-AF65-F5344CB8AC3E}">
        <p14:creationId xmlns:p14="http://schemas.microsoft.com/office/powerpoint/2010/main" val="2397069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examine</a:t>
            </a:r>
            <a:r>
              <a:rPr lang="en-US" baseline="0" dirty="0"/>
              <a:t> each scenario and determine a probability of occurrence. </a:t>
            </a:r>
          </a:p>
          <a:p>
            <a:endParaRPr lang="en-US" baseline="0" dirty="0"/>
          </a:p>
          <a:p>
            <a:r>
              <a:rPr lang="en-US" baseline="0" dirty="0"/>
              <a:t>This is your best estimate based on the data (knowledge, experience, expertise) that you have. Absent for any additional data, it is all you have. </a:t>
            </a:r>
          </a:p>
          <a:p>
            <a:endParaRPr lang="en-US" baseline="0" dirty="0"/>
          </a:p>
          <a:p>
            <a:r>
              <a:rPr lang="en-US" baseline="0" dirty="0"/>
              <a:t>The “value” of Improved Customer Goodwill is worth, in your expert opinion, almost 1/3</a:t>
            </a:r>
            <a:r>
              <a:rPr lang="en-US" baseline="30000" dirty="0"/>
              <a:t>rd</a:t>
            </a:r>
            <a:r>
              <a:rPr lang="en-US" baseline="0" dirty="0"/>
              <a:t> of your annual revenue.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50</a:t>
            </a:fld>
            <a:endParaRPr lang="en-US"/>
          </a:p>
        </p:txBody>
      </p:sp>
    </p:spTree>
    <p:extLst>
      <p:ext uri="{BB962C8B-B14F-4D97-AF65-F5344CB8AC3E}">
        <p14:creationId xmlns:p14="http://schemas.microsoft.com/office/powerpoint/2010/main" val="2937545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your </a:t>
            </a:r>
            <a:r>
              <a:rPr lang="en-US" baseline="0" dirty="0"/>
              <a:t>prior analysis based on just the “hard” benefits, the cost slightly outweighed benefits.  It was close, but not quite close enough to justify the project.</a:t>
            </a:r>
          </a:p>
          <a:p>
            <a:endParaRPr lang="en-US" baseline="0" dirty="0"/>
          </a:p>
          <a:p>
            <a:r>
              <a:rPr lang="en-US" baseline="0" dirty="0"/>
              <a:t>What if we added in the value of the soft benefits?  Could it add enough in benefit to justify the investment?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51</a:t>
            </a:fld>
            <a:endParaRPr lang="en-US"/>
          </a:p>
        </p:txBody>
      </p:sp>
    </p:spTree>
    <p:extLst>
      <p:ext uri="{BB962C8B-B14F-4D97-AF65-F5344CB8AC3E}">
        <p14:creationId xmlns:p14="http://schemas.microsoft.com/office/powerpoint/2010/main" val="2803909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value is + $3,625 per month.</a:t>
            </a:r>
            <a:r>
              <a:rPr lang="en-US" baseline="0" dirty="0"/>
              <a:t>  </a:t>
            </a:r>
          </a:p>
          <a:p>
            <a:endParaRPr lang="en-US" baseline="0" dirty="0"/>
          </a:p>
          <a:p>
            <a:r>
              <a:rPr lang="en-US" baseline="0" dirty="0"/>
              <a:t>You could use annual figures. You just need to be sure to apply it the same all the way through.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52</a:t>
            </a:fld>
            <a:endParaRPr lang="en-US"/>
          </a:p>
        </p:txBody>
      </p:sp>
    </p:spTree>
    <p:extLst>
      <p:ext uri="{BB962C8B-B14F-4D97-AF65-F5344CB8AC3E}">
        <p14:creationId xmlns:p14="http://schemas.microsoft.com/office/powerpoint/2010/main" val="3706114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derived a “value”.  </a:t>
            </a:r>
          </a:p>
          <a:p>
            <a:endParaRPr lang="en-US" baseline="0" dirty="0"/>
          </a:p>
          <a:p>
            <a:r>
              <a:rPr lang="en-US" baseline="0" dirty="0"/>
              <a:t>We are not considering this as a cash inflow, as that would make it a hard benefit. </a:t>
            </a:r>
          </a:p>
          <a:p>
            <a:endParaRPr lang="en-US" baseline="0" dirty="0"/>
          </a:p>
          <a:p>
            <a:r>
              <a:rPr lang="en-US" baseline="0" dirty="0"/>
              <a:t>Our task was not to convert Goodwill into a revenue stream, rather it was to determine what Goodwill was worth and convert that into a monetary value. </a:t>
            </a:r>
          </a:p>
          <a:p>
            <a:endParaRPr lang="en-US" baseline="0" dirty="0"/>
          </a:p>
          <a:p>
            <a:r>
              <a:rPr lang="en-US" baseline="0" dirty="0"/>
              <a:t>Another way of looking at this is by asking…</a:t>
            </a:r>
          </a:p>
          <a:p>
            <a:endParaRPr lang="en-US" baseline="0" dirty="0"/>
          </a:p>
          <a:p>
            <a:r>
              <a:rPr lang="en-US" baseline="0" dirty="0"/>
              <a:t>“How much would you be willing to pay for Improved Customer Goodwill or how much would you say its worth to you”?</a:t>
            </a:r>
          </a:p>
          <a:p>
            <a:r>
              <a:rPr lang="en-US" baseline="0" dirty="0"/>
              <a:t>        - “I’d say that I would be willing to pay about $40,000 to have it”.</a:t>
            </a:r>
          </a:p>
          <a:p>
            <a:r>
              <a:rPr lang="en-US" baseline="0" dirty="0"/>
              <a:t>“How did you derive that particular value”?</a:t>
            </a:r>
          </a:p>
          <a:p>
            <a:r>
              <a:rPr lang="en-US" baseline="0" dirty="0"/>
              <a:t>        - “Its just based on a gut instinct”.</a:t>
            </a:r>
          </a:p>
          <a:p>
            <a:endParaRPr lang="en-US" baseline="0" dirty="0"/>
          </a:p>
          <a:p>
            <a:endParaRPr lang="en-US" baseline="0" dirty="0"/>
          </a:p>
          <a:p>
            <a:r>
              <a:rPr lang="en-US" baseline="0" dirty="0"/>
              <a:t>Both methods came to the same conclusion; Improved Customer Goodwill is of some value.</a:t>
            </a:r>
          </a:p>
          <a:p>
            <a:endParaRPr lang="en-US" baseline="0" dirty="0"/>
          </a:p>
          <a:p>
            <a:r>
              <a:rPr lang="en-US" baseline="0" dirty="0"/>
              <a:t>The probability exercise we just completed is way of justifying that value to someone else in a way they can understand.  </a:t>
            </a:r>
          </a:p>
          <a:p>
            <a:endParaRPr lang="en-US" baseline="0" dirty="0"/>
          </a:p>
          <a:p>
            <a:r>
              <a:rPr lang="en-US" baseline="0" dirty="0"/>
              <a:t>Asking them to accept a gut instinct is just asking them to blindly accept something they have no way of understanding.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53</a:t>
            </a:fld>
            <a:endParaRPr lang="en-US"/>
          </a:p>
        </p:txBody>
      </p:sp>
    </p:spTree>
    <p:extLst>
      <p:ext uri="{BB962C8B-B14F-4D97-AF65-F5344CB8AC3E}">
        <p14:creationId xmlns:p14="http://schemas.microsoft.com/office/powerpoint/2010/main" val="4707129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Soft Benefits included, our project looks a lot more favorable.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54</a:t>
            </a:fld>
            <a:endParaRPr lang="en-US"/>
          </a:p>
        </p:txBody>
      </p:sp>
    </p:spTree>
    <p:extLst>
      <p:ext uri="{BB962C8B-B14F-4D97-AF65-F5344CB8AC3E}">
        <p14:creationId xmlns:p14="http://schemas.microsoft.com/office/powerpoint/2010/main" val="4012278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a:t>
            </a:r>
            <a:r>
              <a:rPr lang="en-US" baseline="0" dirty="0"/>
              <a:t> to the alternative project, its clear which investment promises the greater value. </a:t>
            </a:r>
          </a:p>
          <a:p>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55</a:t>
            </a:fld>
            <a:endParaRPr lang="en-US"/>
          </a:p>
        </p:txBody>
      </p:sp>
    </p:spTree>
    <p:extLst>
      <p:ext uri="{BB962C8B-B14F-4D97-AF65-F5344CB8AC3E}">
        <p14:creationId xmlns:p14="http://schemas.microsoft.com/office/powerpoint/2010/main" val="37975044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the end of the day, these are still estimates.</a:t>
            </a:r>
          </a:p>
          <a:p>
            <a:endParaRPr lang="en-US" baseline="0" dirty="0"/>
          </a:p>
          <a:p>
            <a:r>
              <a:rPr lang="en-US" baseline="0" dirty="0"/>
              <a:t>Our challenge is to provide the best support we can for the estimates. </a:t>
            </a:r>
          </a:p>
          <a:p>
            <a:endParaRPr lang="en-US" baseline="0" dirty="0"/>
          </a:p>
          <a:p>
            <a:r>
              <a:rPr lang="en-US" baseline="0" dirty="0"/>
              <a:t>In making our case (our business case) we are attempting to communicate to others what we believe is the best option. </a:t>
            </a:r>
          </a:p>
          <a:p>
            <a:endParaRPr lang="en-US" baseline="0" dirty="0"/>
          </a:p>
          <a:p>
            <a:r>
              <a:rPr lang="en-US" baseline="0" dirty="0"/>
              <a:t>Some may disagree on our assessment.  </a:t>
            </a:r>
          </a:p>
          <a:p>
            <a:endParaRPr lang="en-US" baseline="0" dirty="0"/>
          </a:p>
          <a:p>
            <a:r>
              <a:rPr lang="en-US" baseline="0" dirty="0"/>
              <a:t>We, therefore, must </a:t>
            </a:r>
            <a:r>
              <a:rPr lang="en-US" baseline="0"/>
              <a:t>communicate using well-thought </a:t>
            </a:r>
            <a:r>
              <a:rPr lang="en-US" baseline="0" dirty="0"/>
              <a:t>out analysis and justification if we hope to change their minds. </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56</a:t>
            </a:fld>
            <a:endParaRPr lang="en-US"/>
          </a:p>
        </p:txBody>
      </p:sp>
    </p:spTree>
    <p:extLst>
      <p:ext uri="{BB962C8B-B14F-4D97-AF65-F5344CB8AC3E}">
        <p14:creationId xmlns:p14="http://schemas.microsoft.com/office/powerpoint/2010/main" val="2092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there are differing opinions on the definition of a planet, so it is with</a:t>
            </a:r>
            <a:r>
              <a:rPr lang="en-US" baseline="0" dirty="0"/>
              <a:t> the terminology used in CBA.</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6</a:t>
            </a:fld>
            <a:endParaRPr lang="en-US"/>
          </a:p>
        </p:txBody>
      </p:sp>
    </p:spTree>
    <p:extLst>
      <p:ext uri="{BB962C8B-B14F-4D97-AF65-F5344CB8AC3E}">
        <p14:creationId xmlns:p14="http://schemas.microsoft.com/office/powerpoint/2010/main" val="882988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definitions for</a:t>
            </a:r>
            <a:r>
              <a:rPr lang="en-US" baseline="0" dirty="0"/>
              <a:t> the techniques and methods used in a CBA. Some have </a:t>
            </a:r>
            <a:r>
              <a:rPr lang="en-US" baseline="0" dirty="0" err="1"/>
              <a:t>spured</a:t>
            </a:r>
            <a:r>
              <a:rPr lang="en-US" baseline="0" dirty="0"/>
              <a:t> endless debate among financial analyst. </a:t>
            </a:r>
          </a:p>
          <a:p>
            <a:endParaRPr lang="en-US" baseline="0" dirty="0"/>
          </a:p>
          <a:p>
            <a:r>
              <a:rPr lang="en-US" baseline="0" dirty="0"/>
              <a:t>While accurate definitions of the various terms are important, it is more important that we have a consensus on the fundamental concepts.</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7</a:t>
            </a:fld>
            <a:endParaRPr lang="en-US"/>
          </a:p>
        </p:txBody>
      </p:sp>
    </p:spTree>
    <p:extLst>
      <p:ext uri="{BB962C8B-B14F-4D97-AF65-F5344CB8AC3E}">
        <p14:creationId xmlns:p14="http://schemas.microsoft.com/office/powerpoint/2010/main" val="295260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think of the</a:t>
            </a:r>
            <a:r>
              <a:rPr lang="en-US" baseline="0" dirty="0"/>
              <a:t> time just as being what is required to complete the analysis output.</a:t>
            </a:r>
          </a:p>
          <a:p>
            <a:endParaRPr lang="en-US" baseline="0" dirty="0"/>
          </a:p>
          <a:p>
            <a:r>
              <a:rPr lang="en-US" baseline="0" dirty="0"/>
              <a:t>Emerging from this process are opportunities to discover new insights about your organization, its programs and its internal processes.</a:t>
            </a:r>
          </a:p>
          <a:p>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8</a:t>
            </a:fld>
            <a:endParaRPr lang="en-US"/>
          </a:p>
        </p:txBody>
      </p:sp>
    </p:spTree>
    <p:extLst>
      <p:ext uri="{BB962C8B-B14F-4D97-AF65-F5344CB8AC3E}">
        <p14:creationId xmlns:p14="http://schemas.microsoft.com/office/powerpoint/2010/main" val="178513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you are doing is filling in the blanks with just</a:t>
            </a:r>
            <a:r>
              <a:rPr lang="en-US" baseline="0" dirty="0"/>
              <a:t> enough to data to get by, you are not preforming an analysis. You are simply shoving data into a template. </a:t>
            </a:r>
          </a:p>
          <a:p>
            <a:endParaRPr lang="en-US" baseline="0" dirty="0"/>
          </a:p>
          <a:p>
            <a:r>
              <a:rPr lang="en-US" baseline="0" dirty="0"/>
              <a:t>The CBA portion of the Project Initiation Tool is there to aid you in organizing your thoughts in a beneficial manner.</a:t>
            </a:r>
            <a:endParaRPr lang="en-US" dirty="0"/>
          </a:p>
        </p:txBody>
      </p:sp>
      <p:sp>
        <p:nvSpPr>
          <p:cNvPr id="4" name="Slide Number Placeholder 3"/>
          <p:cNvSpPr>
            <a:spLocks noGrp="1"/>
          </p:cNvSpPr>
          <p:nvPr>
            <p:ph type="sldNum" sz="quarter" idx="10"/>
          </p:nvPr>
        </p:nvSpPr>
        <p:spPr/>
        <p:txBody>
          <a:bodyPr/>
          <a:lstStyle/>
          <a:p>
            <a:fld id="{DEB96CAB-52DD-473D-AC06-0951142E65E8}" type="slidenum">
              <a:rPr lang="en-US" smtClean="0"/>
              <a:t>9</a:t>
            </a:fld>
            <a:endParaRPr lang="en-US"/>
          </a:p>
        </p:txBody>
      </p:sp>
    </p:spTree>
    <p:extLst>
      <p:ext uri="{BB962C8B-B14F-4D97-AF65-F5344CB8AC3E}">
        <p14:creationId xmlns:p14="http://schemas.microsoft.com/office/powerpoint/2010/main" val="40123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for today’s session.</a:t>
            </a:r>
          </a:p>
        </p:txBody>
      </p:sp>
      <p:sp>
        <p:nvSpPr>
          <p:cNvPr id="4" name="Slide Number Placeholder 3"/>
          <p:cNvSpPr>
            <a:spLocks noGrp="1"/>
          </p:cNvSpPr>
          <p:nvPr>
            <p:ph type="sldNum" sz="quarter" idx="10"/>
          </p:nvPr>
        </p:nvSpPr>
        <p:spPr/>
        <p:txBody>
          <a:bodyPr/>
          <a:lstStyle/>
          <a:p>
            <a:fld id="{DEB96CAB-52DD-473D-AC06-0951142E65E8}" type="slidenum">
              <a:rPr lang="en-US" smtClean="0"/>
              <a:t>10</a:t>
            </a:fld>
            <a:endParaRPr lang="en-US"/>
          </a:p>
        </p:txBody>
      </p:sp>
    </p:spTree>
    <p:extLst>
      <p:ext uri="{BB962C8B-B14F-4D97-AF65-F5344CB8AC3E}">
        <p14:creationId xmlns:p14="http://schemas.microsoft.com/office/powerpoint/2010/main" val="349986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95E6D8-377B-4B00-8667-E8A5802361AC}"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255316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5E6D8-377B-4B00-8667-E8A5802361AC}"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17591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5E6D8-377B-4B00-8667-E8A5802361AC}"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215097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5E6D8-377B-4B00-8667-E8A5802361AC}"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357739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5E6D8-377B-4B00-8667-E8A5802361AC}"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36907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5E6D8-377B-4B00-8667-E8A5802361AC}"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319937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5E6D8-377B-4B00-8667-E8A5802361AC}"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236641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5E6D8-377B-4B00-8667-E8A5802361AC}"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163219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5E6D8-377B-4B00-8667-E8A5802361AC}"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78829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5E6D8-377B-4B00-8667-E8A5802361AC}"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287587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5E6D8-377B-4B00-8667-E8A5802361AC}"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EC51-F13D-42D8-97A0-20E4B058F801}" type="slidenum">
              <a:rPr lang="en-US" smtClean="0"/>
              <a:t>‹#›</a:t>
            </a:fld>
            <a:endParaRPr lang="en-US"/>
          </a:p>
        </p:txBody>
      </p:sp>
    </p:spTree>
    <p:extLst>
      <p:ext uri="{BB962C8B-B14F-4D97-AF65-F5344CB8AC3E}">
        <p14:creationId xmlns:p14="http://schemas.microsoft.com/office/powerpoint/2010/main" val="146685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5E6D8-377B-4B00-8667-E8A5802361AC}" type="datetimeFigureOut">
              <a:rPr lang="en-US" smtClean="0"/>
              <a:t>9/20/2017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9EC51-F13D-42D8-97A0-20E4B058F801}" type="slidenum">
              <a:rPr lang="en-US" smtClean="0"/>
              <a:t>‹#›</a:t>
            </a:fld>
            <a:endParaRPr lang="en-US"/>
          </a:p>
        </p:txBody>
      </p:sp>
    </p:spTree>
    <p:extLst>
      <p:ext uri="{BB962C8B-B14F-4D97-AF65-F5344CB8AC3E}">
        <p14:creationId xmlns:p14="http://schemas.microsoft.com/office/powerpoint/2010/main" val="103194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4300"/>
            <a:ext cx="12192000" cy="7112000"/>
          </a:xfrm>
          <a:prstGeom prst="rect">
            <a:avLst/>
          </a:prstGeom>
        </p:spPr>
      </p:pic>
      <p:sp>
        <p:nvSpPr>
          <p:cNvPr id="3" name="Rectangle 2"/>
          <p:cNvSpPr/>
          <p:nvPr/>
        </p:nvSpPr>
        <p:spPr>
          <a:xfrm>
            <a:off x="225908" y="130160"/>
            <a:ext cx="6856207" cy="2123658"/>
          </a:xfrm>
          <a:prstGeom prst="rect">
            <a:avLst/>
          </a:prstGeom>
        </p:spPr>
        <p:txBody>
          <a:bodyPr wrap="square">
            <a:spAutoFit/>
          </a:bodyPr>
          <a:lstStyle/>
          <a:p>
            <a:r>
              <a:rPr lang="en-US" sz="4400" b="1"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Nirmala UI" panose="020B0502040204020203" pitchFamily="34" charset="0"/>
              </a:rPr>
              <a:t>What Does a</a:t>
            </a:r>
          </a:p>
          <a:p>
            <a:r>
              <a:rPr lang="en-US" sz="4400" b="1"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Nirmala UI" panose="020B0502040204020203" pitchFamily="34" charset="0"/>
              </a:rPr>
              <a:t>CBA and Pluto</a:t>
            </a:r>
          </a:p>
          <a:p>
            <a:r>
              <a:rPr lang="en-US" sz="4400" b="1"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Nirmala UI" panose="020B0502040204020203" pitchFamily="34" charset="0"/>
              </a:rPr>
              <a:t>Share in Common?</a:t>
            </a:r>
          </a:p>
        </p:txBody>
      </p:sp>
      <p:sp>
        <p:nvSpPr>
          <p:cNvPr id="5" name="Rectangle 4"/>
          <p:cNvSpPr/>
          <p:nvPr/>
        </p:nvSpPr>
        <p:spPr>
          <a:xfrm>
            <a:off x="2014358" y="5028147"/>
            <a:ext cx="9686322" cy="892552"/>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Cost-Benefit Analysis (CBA): </a:t>
            </a:r>
            <a:r>
              <a:rPr lang="en-US" sz="2400" i="1"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How to Appropriately Use this Investment Appraisal Tool and What It Can Tell Us About Value.</a:t>
            </a:r>
            <a:endParaRPr lang="en-US" sz="24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273359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914400" y="1175657"/>
            <a:ext cx="10287000" cy="369332"/>
          </a:xfrm>
          <a:prstGeom prst="rect">
            <a:avLst/>
          </a:prstGeom>
          <a:noFill/>
        </p:spPr>
        <p:txBody>
          <a:bodyPr wrap="square" rtlCol="0">
            <a:spAutoFit/>
          </a:bodyPr>
          <a:lstStyle/>
          <a:p>
            <a:endParaRPr lang="en-US" dirty="0"/>
          </a:p>
        </p:txBody>
      </p:sp>
      <p:sp>
        <p:nvSpPr>
          <p:cNvPr id="5" name="TextBox 4"/>
          <p:cNvSpPr txBox="1"/>
          <p:nvPr/>
        </p:nvSpPr>
        <p:spPr>
          <a:xfrm>
            <a:off x="1371599" y="1175657"/>
            <a:ext cx="1827616" cy="523220"/>
          </a:xfrm>
          <a:prstGeom prst="rect">
            <a:avLst/>
          </a:prstGeom>
          <a:noFill/>
        </p:spPr>
        <p:txBody>
          <a:bodyPr wrap="none" rtlCol="0">
            <a:spAutoFit/>
          </a:bodyPr>
          <a:lstStyle/>
          <a:p>
            <a:r>
              <a:rPr lang="en-US" sz="2800" b="1" dirty="0">
                <a:solidFill>
                  <a:schemeClr val="accent4">
                    <a:lumMod val="60000"/>
                    <a:lumOff val="40000"/>
                  </a:schemeClr>
                </a:solidFill>
              </a:rPr>
              <a:t>Objectives</a:t>
            </a:r>
            <a:r>
              <a:rPr lang="en-US" sz="2800" dirty="0">
                <a:solidFill>
                  <a:schemeClr val="bg1"/>
                </a:solidFill>
              </a:rPr>
              <a:t> </a:t>
            </a:r>
          </a:p>
        </p:txBody>
      </p:sp>
      <p:sp>
        <p:nvSpPr>
          <p:cNvPr id="6" name="TextBox 5"/>
          <p:cNvSpPr txBox="1"/>
          <p:nvPr/>
        </p:nvSpPr>
        <p:spPr>
          <a:xfrm>
            <a:off x="1371598" y="1914321"/>
            <a:ext cx="9311973" cy="3108543"/>
          </a:xfrm>
          <a:prstGeom prst="rect">
            <a:avLst/>
          </a:prstGeom>
          <a:noFill/>
        </p:spPr>
        <p:txBody>
          <a:bodyPr wrap="none" rtlCol="0">
            <a:spAutoFit/>
          </a:bodyPr>
          <a:lstStyle/>
          <a:p>
            <a:pPr marL="285750" indent="-285750">
              <a:buFont typeface="Arial" panose="020B0604020202020204" pitchFamily="34" charset="0"/>
              <a:buChar char="•"/>
            </a:pPr>
            <a:r>
              <a:rPr lang="en-US" sz="2800" b="1" dirty="0">
                <a:solidFill>
                  <a:schemeClr val="bg1"/>
                </a:solidFill>
              </a:rPr>
              <a:t>Develop general consensus on CBA and terminology </a:t>
            </a:r>
          </a:p>
          <a:p>
            <a:endParaRPr lang="en-US" sz="2800" b="1" dirty="0">
              <a:solidFill>
                <a:schemeClr val="bg1"/>
              </a:solidFill>
            </a:endParaRPr>
          </a:p>
          <a:p>
            <a:pPr marL="285750" indent="-285750">
              <a:buFont typeface="Arial" panose="020B0604020202020204" pitchFamily="34" charset="0"/>
              <a:buChar char="•"/>
            </a:pPr>
            <a:r>
              <a:rPr lang="en-US" sz="2800" b="1" dirty="0">
                <a:solidFill>
                  <a:schemeClr val="bg1"/>
                </a:solidFill>
              </a:rPr>
              <a:t>Understand to what extent we use a CBA for our IT projects</a:t>
            </a:r>
          </a:p>
          <a:p>
            <a:endParaRPr lang="en-US" sz="2800" b="1" dirty="0">
              <a:solidFill>
                <a:schemeClr val="bg1"/>
              </a:solidFill>
            </a:endParaRPr>
          </a:p>
          <a:p>
            <a:pPr marL="285750" indent="-285750">
              <a:buFont typeface="Arial" panose="020B0604020202020204" pitchFamily="34" charset="0"/>
              <a:buChar char="•"/>
            </a:pPr>
            <a:r>
              <a:rPr lang="en-US" sz="2800" b="1" dirty="0">
                <a:solidFill>
                  <a:schemeClr val="bg1"/>
                </a:solidFill>
              </a:rPr>
              <a:t>Discuss methods for monetizing costs and benefits</a:t>
            </a:r>
          </a:p>
          <a:p>
            <a:endParaRPr lang="en-US" sz="2800" b="1" dirty="0">
              <a:solidFill>
                <a:schemeClr val="bg1"/>
              </a:solidFill>
            </a:endParaRPr>
          </a:p>
          <a:p>
            <a:pPr marL="285750" indent="-285750">
              <a:buFont typeface="Arial" panose="020B0604020202020204" pitchFamily="34" charset="0"/>
              <a:buChar char="•"/>
            </a:pPr>
            <a:r>
              <a:rPr lang="en-US" sz="2800" b="1" dirty="0">
                <a:solidFill>
                  <a:schemeClr val="bg1"/>
                </a:solidFill>
              </a:rPr>
              <a:t>Discuss methods for monetizing soft (Intangible) benefits</a:t>
            </a:r>
          </a:p>
        </p:txBody>
      </p:sp>
    </p:spTree>
    <p:extLst>
      <p:ext uri="{BB962C8B-B14F-4D97-AF65-F5344CB8AC3E}">
        <p14:creationId xmlns:p14="http://schemas.microsoft.com/office/powerpoint/2010/main" val="86862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3450770" y="2819400"/>
            <a:ext cx="5624681" cy="523220"/>
          </a:xfrm>
          <a:prstGeom prst="rect">
            <a:avLst/>
          </a:prstGeom>
          <a:noFill/>
        </p:spPr>
        <p:txBody>
          <a:bodyPr wrap="none" rtlCol="0">
            <a:spAutoFit/>
          </a:bodyPr>
          <a:lstStyle/>
          <a:p>
            <a:r>
              <a:rPr lang="en-US" sz="2800" b="1" dirty="0">
                <a:solidFill>
                  <a:schemeClr val="accent4">
                    <a:lumMod val="60000"/>
                    <a:lumOff val="40000"/>
                  </a:schemeClr>
                </a:solidFill>
              </a:rPr>
              <a:t>Consensus on Some Common Terms</a:t>
            </a:r>
            <a:endParaRPr lang="en-US" sz="2800" dirty="0">
              <a:solidFill>
                <a:schemeClr val="bg1"/>
              </a:solidFill>
            </a:endParaRPr>
          </a:p>
        </p:txBody>
      </p:sp>
    </p:spTree>
    <p:extLst>
      <p:ext uri="{BB962C8B-B14F-4D97-AF65-F5344CB8AC3E}">
        <p14:creationId xmlns:p14="http://schemas.microsoft.com/office/powerpoint/2010/main" val="160995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914400" y="1349828"/>
            <a:ext cx="10287000" cy="3539430"/>
          </a:xfrm>
          <a:prstGeom prst="rect">
            <a:avLst/>
          </a:prstGeom>
          <a:noFill/>
        </p:spPr>
        <p:txBody>
          <a:bodyPr wrap="square" rtlCol="0">
            <a:spAutoFit/>
          </a:bodyPr>
          <a:lstStyle/>
          <a:p>
            <a:endParaRPr lang="en-US" sz="2800" dirty="0">
              <a:solidFill>
                <a:schemeClr val="bg1"/>
              </a:solidFill>
            </a:endParaRPr>
          </a:p>
          <a:p>
            <a:pPr marL="742950" lvl="1" indent="-285750">
              <a:buFont typeface="Arial" panose="020B0604020202020204" pitchFamily="34" charset="0"/>
              <a:buChar char="•"/>
            </a:pPr>
            <a:r>
              <a:rPr lang="en-US" sz="2800" dirty="0">
                <a:solidFill>
                  <a:schemeClr val="bg1"/>
                </a:solidFill>
              </a:rPr>
              <a:t>From a </a:t>
            </a:r>
            <a:r>
              <a:rPr lang="en-US" sz="2800" b="1" dirty="0">
                <a:solidFill>
                  <a:schemeClr val="accent4">
                    <a:lumMod val="60000"/>
                    <a:lumOff val="40000"/>
                  </a:schemeClr>
                </a:solidFill>
              </a:rPr>
              <a:t>theoretical</a:t>
            </a:r>
            <a:r>
              <a:rPr lang="en-US" sz="2800" dirty="0">
                <a:solidFill>
                  <a:schemeClr val="bg1"/>
                </a:solidFill>
              </a:rPr>
              <a:t> perspective, CBA is </a:t>
            </a:r>
            <a:r>
              <a:rPr lang="en-US" sz="2800" b="1" dirty="0">
                <a:solidFill>
                  <a:schemeClr val="accent4">
                    <a:lumMod val="60000"/>
                    <a:lumOff val="40000"/>
                  </a:schemeClr>
                </a:solidFill>
              </a:rPr>
              <a:t>ideas, principles, and techniques </a:t>
            </a:r>
            <a:r>
              <a:rPr lang="en-US" sz="2800" dirty="0">
                <a:solidFill>
                  <a:schemeClr val="bg1"/>
                </a:solidFill>
              </a:rPr>
              <a:t>that are applied to a subject, especially when the results of the CBA are seen as distinct from investment decisions. </a:t>
            </a:r>
          </a:p>
          <a:p>
            <a:pPr lvl="1"/>
            <a:endParaRPr lang="en-US" sz="2800" dirty="0">
              <a:solidFill>
                <a:schemeClr val="bg1"/>
              </a:solidFill>
            </a:endParaRPr>
          </a:p>
          <a:p>
            <a:pPr lvl="1"/>
            <a:endParaRPr lang="en-US" sz="2800" dirty="0">
              <a:solidFill>
                <a:schemeClr val="bg1"/>
              </a:solidFill>
            </a:endParaRPr>
          </a:p>
          <a:p>
            <a:endParaRPr lang="en-US" sz="2800" dirty="0">
              <a:solidFill>
                <a:schemeClr val="bg1"/>
              </a:solidFill>
            </a:endParaRPr>
          </a:p>
        </p:txBody>
      </p:sp>
      <p:sp>
        <p:nvSpPr>
          <p:cNvPr id="5" name="Rectangle 4"/>
          <p:cNvSpPr/>
          <p:nvPr/>
        </p:nvSpPr>
        <p:spPr>
          <a:xfrm>
            <a:off x="598714" y="474898"/>
            <a:ext cx="11876314" cy="523220"/>
          </a:xfrm>
          <a:prstGeom prst="rect">
            <a:avLst/>
          </a:prstGeom>
        </p:spPr>
        <p:txBody>
          <a:bodyPr wrap="square">
            <a:spAutoFit/>
          </a:bodyPr>
          <a:lstStyle/>
          <a:p>
            <a:r>
              <a:rPr lang="en-US" sz="2800" b="1" dirty="0">
                <a:solidFill>
                  <a:schemeClr val="bg1"/>
                </a:solidFill>
              </a:rPr>
              <a:t>CBA is both a </a:t>
            </a:r>
            <a:r>
              <a:rPr lang="en-US" sz="2800" b="1" dirty="0">
                <a:solidFill>
                  <a:schemeClr val="accent4">
                    <a:lumMod val="60000"/>
                    <a:lumOff val="40000"/>
                  </a:schemeClr>
                </a:solidFill>
              </a:rPr>
              <a:t>theory and a practice </a:t>
            </a:r>
            <a:r>
              <a:rPr lang="en-US" sz="2800" b="1" dirty="0">
                <a:solidFill>
                  <a:schemeClr val="bg1"/>
                </a:solidFill>
              </a:rPr>
              <a:t>or a </a:t>
            </a:r>
            <a:r>
              <a:rPr lang="en-US" sz="2800" b="1" dirty="0">
                <a:solidFill>
                  <a:schemeClr val="accent1">
                    <a:lumMod val="60000"/>
                    <a:lumOff val="40000"/>
                  </a:schemeClr>
                </a:solidFill>
              </a:rPr>
              <a:t>practice that is an applied theory.</a:t>
            </a:r>
          </a:p>
        </p:txBody>
      </p:sp>
    </p:spTree>
    <p:extLst>
      <p:ext uri="{BB962C8B-B14F-4D97-AF65-F5344CB8AC3E}">
        <p14:creationId xmlns:p14="http://schemas.microsoft.com/office/powerpoint/2010/main" val="274812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914400" y="1349828"/>
            <a:ext cx="10287000" cy="5262979"/>
          </a:xfrm>
          <a:prstGeom prst="rect">
            <a:avLst/>
          </a:prstGeom>
          <a:noFill/>
        </p:spPr>
        <p:txBody>
          <a:bodyPr wrap="square" rtlCol="0">
            <a:spAutoFit/>
          </a:bodyPr>
          <a:lstStyle/>
          <a:p>
            <a:endParaRPr lang="en-US" sz="2800" dirty="0">
              <a:solidFill>
                <a:schemeClr val="bg1"/>
              </a:solidFill>
            </a:endParaRPr>
          </a:p>
          <a:p>
            <a:pPr marL="742950" lvl="1" indent="-285750">
              <a:buFont typeface="Arial" panose="020B0604020202020204" pitchFamily="34" charset="0"/>
              <a:buChar char="•"/>
            </a:pPr>
            <a:r>
              <a:rPr lang="en-US" sz="2800" dirty="0">
                <a:solidFill>
                  <a:schemeClr val="bg1"/>
                </a:solidFill>
              </a:rPr>
              <a:t>From a </a:t>
            </a:r>
            <a:r>
              <a:rPr lang="en-US" sz="2800" b="1" dirty="0">
                <a:solidFill>
                  <a:schemeClr val="accent4">
                    <a:lumMod val="60000"/>
                    <a:lumOff val="40000"/>
                  </a:schemeClr>
                </a:solidFill>
              </a:rPr>
              <a:t>theoretical</a:t>
            </a:r>
            <a:r>
              <a:rPr lang="en-US" sz="2800" dirty="0">
                <a:solidFill>
                  <a:schemeClr val="bg1"/>
                </a:solidFill>
              </a:rPr>
              <a:t> perspective, CBA is </a:t>
            </a:r>
            <a:r>
              <a:rPr lang="en-US" sz="2800" b="1" dirty="0">
                <a:solidFill>
                  <a:schemeClr val="accent4">
                    <a:lumMod val="60000"/>
                    <a:lumOff val="40000"/>
                  </a:schemeClr>
                </a:solidFill>
              </a:rPr>
              <a:t>ideas, principles, and techniques </a:t>
            </a:r>
            <a:r>
              <a:rPr lang="en-US" sz="2800" dirty="0">
                <a:solidFill>
                  <a:schemeClr val="bg1"/>
                </a:solidFill>
              </a:rPr>
              <a:t>that are applied to a subject, especially when the results of the CBA are seen as distinct from investment decisions. </a:t>
            </a:r>
          </a:p>
          <a:p>
            <a:pPr lvl="1"/>
            <a:endParaRPr lang="en-US" sz="2800" dirty="0">
              <a:solidFill>
                <a:schemeClr val="bg1"/>
              </a:solidFill>
            </a:endParaRPr>
          </a:p>
          <a:p>
            <a:pPr marL="742950" lvl="1" indent="-285750">
              <a:buFont typeface="Arial" panose="020B0604020202020204" pitchFamily="34" charset="0"/>
              <a:buChar char="•"/>
            </a:pPr>
            <a:r>
              <a:rPr lang="en-US" sz="2800" dirty="0">
                <a:solidFill>
                  <a:schemeClr val="bg1"/>
                </a:solidFill>
              </a:rPr>
              <a:t>For an </a:t>
            </a:r>
            <a:r>
              <a:rPr lang="en-US" sz="2800" b="1" dirty="0">
                <a:solidFill>
                  <a:schemeClr val="accent1">
                    <a:lumMod val="60000"/>
                    <a:lumOff val="40000"/>
                  </a:schemeClr>
                </a:solidFill>
              </a:rPr>
              <a:t>economist</a:t>
            </a:r>
            <a:r>
              <a:rPr lang="en-US" sz="2800" dirty="0">
                <a:solidFill>
                  <a:schemeClr val="bg1"/>
                </a:solidFill>
              </a:rPr>
              <a:t>, CBA is a </a:t>
            </a:r>
            <a:r>
              <a:rPr lang="en-US" sz="2800" b="1" dirty="0">
                <a:solidFill>
                  <a:schemeClr val="accent1">
                    <a:lumMod val="60000"/>
                    <a:lumOff val="40000"/>
                  </a:schemeClr>
                </a:solidFill>
              </a:rPr>
              <a:t>mathematical tool </a:t>
            </a:r>
            <a:r>
              <a:rPr lang="en-US" sz="2800" dirty="0">
                <a:solidFill>
                  <a:schemeClr val="bg1"/>
                </a:solidFill>
              </a:rPr>
              <a:t>used in decision making for determining if the perceived benefits outweigh the expected costs and for extending that determination to the social welfare of a community.</a:t>
            </a:r>
          </a:p>
          <a:p>
            <a:pPr lvl="1"/>
            <a:endParaRPr lang="en-US" sz="2800" dirty="0">
              <a:solidFill>
                <a:schemeClr val="bg1"/>
              </a:solidFill>
            </a:endParaRPr>
          </a:p>
          <a:p>
            <a:endParaRPr lang="en-US" sz="2800" dirty="0">
              <a:solidFill>
                <a:schemeClr val="bg1"/>
              </a:solidFill>
            </a:endParaRPr>
          </a:p>
        </p:txBody>
      </p:sp>
      <p:sp>
        <p:nvSpPr>
          <p:cNvPr id="2" name="Rectangle 1"/>
          <p:cNvSpPr/>
          <p:nvPr/>
        </p:nvSpPr>
        <p:spPr>
          <a:xfrm>
            <a:off x="598714" y="474898"/>
            <a:ext cx="11876314" cy="523220"/>
          </a:xfrm>
          <a:prstGeom prst="rect">
            <a:avLst/>
          </a:prstGeom>
        </p:spPr>
        <p:txBody>
          <a:bodyPr wrap="square">
            <a:spAutoFit/>
          </a:bodyPr>
          <a:lstStyle/>
          <a:p>
            <a:r>
              <a:rPr lang="en-US" sz="2800" b="1" dirty="0">
                <a:solidFill>
                  <a:schemeClr val="bg1"/>
                </a:solidFill>
              </a:rPr>
              <a:t>CBA is both a </a:t>
            </a:r>
            <a:r>
              <a:rPr lang="en-US" sz="2800" b="1" dirty="0">
                <a:solidFill>
                  <a:schemeClr val="accent4">
                    <a:lumMod val="60000"/>
                    <a:lumOff val="40000"/>
                  </a:schemeClr>
                </a:solidFill>
              </a:rPr>
              <a:t>theory and a practice </a:t>
            </a:r>
            <a:r>
              <a:rPr lang="en-US" sz="2800" b="1" dirty="0">
                <a:solidFill>
                  <a:schemeClr val="bg1"/>
                </a:solidFill>
              </a:rPr>
              <a:t>or a </a:t>
            </a:r>
            <a:r>
              <a:rPr lang="en-US" sz="2800" b="1" dirty="0">
                <a:solidFill>
                  <a:schemeClr val="accent1">
                    <a:lumMod val="60000"/>
                    <a:lumOff val="40000"/>
                  </a:schemeClr>
                </a:solidFill>
              </a:rPr>
              <a:t>practice that is an applied theory.</a:t>
            </a:r>
          </a:p>
        </p:txBody>
      </p:sp>
    </p:spTree>
    <p:extLst>
      <p:ext uri="{BB962C8B-B14F-4D97-AF65-F5344CB8AC3E}">
        <p14:creationId xmlns:p14="http://schemas.microsoft.com/office/powerpoint/2010/main" val="237059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91884" y="470946"/>
            <a:ext cx="10809515" cy="5727337"/>
          </a:xfrm>
          <a:prstGeom prst="rect">
            <a:avLst/>
          </a:prstGeom>
        </p:spPr>
        <p:txBody>
          <a:bodyPr wrap="square">
            <a:spAutoFit/>
          </a:bodyPr>
          <a:lstStyle/>
          <a:p>
            <a:pPr>
              <a:lnSpc>
                <a:spcPct val="107000"/>
              </a:lnSpc>
              <a:spcAft>
                <a:spcPts val="800"/>
              </a:spcAft>
            </a:pPr>
            <a:r>
              <a:rPr lang="en-US" sz="28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COST-BENEFIT ANALYSIS</a:t>
            </a:r>
          </a:p>
          <a:p>
            <a:pPr marL="342900" marR="0" lvl="0" indent="-342900">
              <a:lnSpc>
                <a:spcPct val="107000"/>
              </a:lnSpc>
              <a:spcBef>
                <a:spcPts val="0"/>
              </a:spcBef>
              <a:spcAft>
                <a:spcPts val="0"/>
              </a:spcAft>
              <a:buFont typeface="Symbol" panose="05050102010706020507" pitchFamily="18" charset="2"/>
              <a:buChar char=""/>
            </a:pPr>
            <a:endParaRPr lang="en-US" sz="20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u="sng"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Analysis</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(understanding and explaining is as important as measuring and calculating)</a:t>
            </a:r>
          </a:p>
          <a:p>
            <a:pPr marR="0" lvl="0">
              <a:lnSpc>
                <a:spcPct val="107000"/>
              </a:lnSpc>
              <a:spcBef>
                <a:spcPts val="0"/>
              </a:spcBef>
              <a:spcAft>
                <a:spcPts val="0"/>
              </a:spcAft>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400" b="1" u="sng"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of the flows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(inputs and outputs) (Activities undertaken and Results that emerge)</a:t>
            </a:r>
          </a:p>
          <a:p>
            <a:pPr marR="0" lvl="0">
              <a:lnSpc>
                <a:spcPct val="107000"/>
              </a:lnSpc>
              <a:spcBef>
                <a:spcPts val="0"/>
              </a:spcBef>
              <a:spcAft>
                <a:spcPts val="0"/>
              </a:spcAft>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400" b="1" u="sng"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in terms of costs and benefits</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(carefully distinguishing between those flows which are costs and those which are benefits)</a:t>
            </a:r>
          </a:p>
          <a:p>
            <a:pPr marR="0" lvl="0">
              <a:lnSpc>
                <a:spcPct val="107000"/>
              </a:lnSpc>
              <a:spcBef>
                <a:spcPts val="0"/>
              </a:spcBef>
              <a:spcAft>
                <a:spcPts val="0"/>
              </a:spcAft>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400" b="1" u="sng"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which are valued</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(defined in monetary units of measurement)</a:t>
            </a:r>
          </a:p>
          <a:p>
            <a:pPr marR="0" lvl="0">
              <a:lnSpc>
                <a:spcPct val="107000"/>
              </a:lnSpc>
              <a:spcBef>
                <a:spcPts val="0"/>
              </a:spcBef>
              <a:spcAft>
                <a:spcPts val="0"/>
              </a:spcAft>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400" b="1" u="sng"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 are then compared and combined</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(Using mathematical methods to provide synthetic information and estimates of the project's return on investment.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79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153886" y="1348379"/>
            <a:ext cx="9808028" cy="2677656"/>
          </a:xfrm>
          <a:prstGeom prst="rect">
            <a:avLst/>
          </a:prstGeom>
        </p:spPr>
        <p:txBody>
          <a:bodyPr wrap="square">
            <a:spAutoFit/>
          </a:bodyPr>
          <a:lstStyle/>
          <a:p>
            <a:r>
              <a:rPr lang="en-US" sz="2800" b="1" dirty="0">
                <a:solidFill>
                  <a:schemeClr val="bg1"/>
                </a:solidFill>
              </a:rPr>
              <a:t>Types of Costs: </a:t>
            </a:r>
          </a:p>
          <a:p>
            <a:endParaRPr lang="en-US" sz="2800" b="1" dirty="0">
              <a:solidFill>
                <a:schemeClr val="bg1"/>
              </a:solidFill>
            </a:endParaRPr>
          </a:p>
          <a:p>
            <a:pPr marL="742950" lvl="1" indent="-285750">
              <a:buFont typeface="Arial" panose="020B0604020202020204" pitchFamily="34" charset="0"/>
              <a:buChar char="•"/>
            </a:pPr>
            <a:r>
              <a:rPr lang="en-US" sz="2800" b="1" dirty="0">
                <a:solidFill>
                  <a:schemeClr val="accent4">
                    <a:lumMod val="60000"/>
                    <a:lumOff val="40000"/>
                  </a:schemeClr>
                </a:solidFill>
              </a:rPr>
              <a:t>Non-Recurring:</a:t>
            </a:r>
            <a:r>
              <a:rPr lang="en-US" sz="2800" dirty="0">
                <a:solidFill>
                  <a:schemeClr val="bg1"/>
                </a:solidFill>
              </a:rPr>
              <a:t> Defined, one-time costs to the project. </a:t>
            </a:r>
          </a:p>
          <a:p>
            <a:pPr lvl="1"/>
            <a:endParaRPr lang="en-US" sz="2800" dirty="0">
              <a:solidFill>
                <a:schemeClr val="bg1"/>
              </a:solidFill>
            </a:endParaRPr>
          </a:p>
          <a:p>
            <a:pPr marL="742950" lvl="1" indent="-285750">
              <a:buFont typeface="Arial" panose="020B0604020202020204" pitchFamily="34" charset="0"/>
              <a:buChar char="•"/>
            </a:pPr>
            <a:r>
              <a:rPr lang="en-US" sz="2800" b="1" dirty="0">
                <a:solidFill>
                  <a:schemeClr val="accent1">
                    <a:lumMod val="60000"/>
                    <a:lumOff val="40000"/>
                  </a:schemeClr>
                </a:solidFill>
              </a:rPr>
              <a:t>Recurring:</a:t>
            </a:r>
            <a:r>
              <a:rPr lang="en-US" sz="2800" dirty="0">
                <a:solidFill>
                  <a:schemeClr val="bg1"/>
                </a:solidFill>
              </a:rPr>
              <a:t> Costs to the project that are incurred periodically or over a set period of time. </a:t>
            </a:r>
          </a:p>
        </p:txBody>
      </p:sp>
      <p:sp>
        <p:nvSpPr>
          <p:cNvPr id="3" name="Rectangle 2"/>
          <p:cNvSpPr/>
          <p:nvPr/>
        </p:nvSpPr>
        <p:spPr>
          <a:xfrm>
            <a:off x="598714" y="474898"/>
            <a:ext cx="4256315" cy="523220"/>
          </a:xfrm>
          <a:prstGeom prst="rect">
            <a:avLst/>
          </a:prstGeom>
        </p:spPr>
        <p:txBody>
          <a:bodyPr wrap="square">
            <a:spAutoFit/>
          </a:bodyPr>
          <a:lstStyle/>
          <a:p>
            <a:r>
              <a:rPr lang="en-US" sz="2800" b="1" dirty="0">
                <a:solidFill>
                  <a:schemeClr val="bg1"/>
                </a:solidFill>
              </a:rPr>
              <a:t>Costs and Benefits</a:t>
            </a:r>
            <a:endParaRPr lang="en-US" sz="2800" b="1" dirty="0">
              <a:solidFill>
                <a:schemeClr val="accent1">
                  <a:lumMod val="60000"/>
                  <a:lumOff val="40000"/>
                </a:schemeClr>
              </a:solidFill>
            </a:endParaRPr>
          </a:p>
        </p:txBody>
      </p:sp>
    </p:spTree>
    <p:extLst>
      <p:ext uri="{BB962C8B-B14F-4D97-AF65-F5344CB8AC3E}">
        <p14:creationId xmlns:p14="http://schemas.microsoft.com/office/powerpoint/2010/main" val="80371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404256" y="1376181"/>
            <a:ext cx="8860971" cy="3970318"/>
          </a:xfrm>
          <a:prstGeom prst="rect">
            <a:avLst/>
          </a:prstGeom>
        </p:spPr>
        <p:txBody>
          <a:bodyPr wrap="square">
            <a:spAutoFit/>
          </a:bodyPr>
          <a:lstStyle/>
          <a:p>
            <a:r>
              <a:rPr lang="en-US" sz="2800" b="1" dirty="0">
                <a:solidFill>
                  <a:schemeClr val="bg1"/>
                </a:solidFill>
              </a:rPr>
              <a:t>Types of Benefits:</a:t>
            </a:r>
          </a:p>
          <a:p>
            <a:endParaRPr lang="en-US" sz="2800" b="1" dirty="0">
              <a:solidFill>
                <a:schemeClr val="bg1"/>
              </a:solidFill>
            </a:endParaRPr>
          </a:p>
          <a:p>
            <a:pPr marL="742950" lvl="1" indent="-285750">
              <a:buFont typeface="Arial" panose="020B0604020202020204" pitchFamily="34" charset="0"/>
              <a:buChar char="•"/>
            </a:pPr>
            <a:r>
              <a:rPr lang="en-US" sz="2800" b="1" dirty="0">
                <a:solidFill>
                  <a:schemeClr val="accent4">
                    <a:lumMod val="60000"/>
                    <a:lumOff val="40000"/>
                  </a:schemeClr>
                </a:solidFill>
              </a:rPr>
              <a:t>Quantitative</a:t>
            </a:r>
            <a:r>
              <a:rPr lang="en-US" sz="2800" dirty="0">
                <a:solidFill>
                  <a:schemeClr val="bg1"/>
                </a:solidFill>
              </a:rPr>
              <a:t>: e.g., reduced need for clerical staff and file storage, improved staffing utilization, increased collections. </a:t>
            </a:r>
          </a:p>
          <a:p>
            <a:pPr lvl="1"/>
            <a:endParaRPr lang="en-US" sz="2800" dirty="0">
              <a:solidFill>
                <a:schemeClr val="bg1"/>
              </a:solidFill>
            </a:endParaRPr>
          </a:p>
          <a:p>
            <a:pPr marL="742950" lvl="1" indent="-285750">
              <a:buFont typeface="Arial" panose="020B0604020202020204" pitchFamily="34" charset="0"/>
              <a:buChar char="•"/>
            </a:pPr>
            <a:r>
              <a:rPr lang="en-US" sz="2800" b="1" dirty="0">
                <a:solidFill>
                  <a:schemeClr val="accent1">
                    <a:lumMod val="60000"/>
                    <a:lumOff val="40000"/>
                  </a:schemeClr>
                </a:solidFill>
              </a:rPr>
              <a:t>Qualitative</a:t>
            </a:r>
            <a:r>
              <a:rPr lang="en-US" sz="2800" dirty="0">
                <a:solidFill>
                  <a:schemeClr val="bg1"/>
                </a:solidFill>
              </a:rPr>
              <a:t>: e.g., improved benefits integration, improved response times to reports, automated forms generation, better decision making.</a:t>
            </a:r>
          </a:p>
        </p:txBody>
      </p:sp>
      <p:sp>
        <p:nvSpPr>
          <p:cNvPr id="3" name="Rectangle 2"/>
          <p:cNvSpPr/>
          <p:nvPr/>
        </p:nvSpPr>
        <p:spPr>
          <a:xfrm>
            <a:off x="598714" y="474898"/>
            <a:ext cx="4256315" cy="523220"/>
          </a:xfrm>
          <a:prstGeom prst="rect">
            <a:avLst/>
          </a:prstGeom>
        </p:spPr>
        <p:txBody>
          <a:bodyPr wrap="square">
            <a:spAutoFit/>
          </a:bodyPr>
          <a:lstStyle/>
          <a:p>
            <a:r>
              <a:rPr lang="en-US" sz="2800" b="1" dirty="0">
                <a:solidFill>
                  <a:schemeClr val="bg1"/>
                </a:solidFill>
              </a:rPr>
              <a:t>Costs and Benefits</a:t>
            </a:r>
            <a:endParaRPr lang="en-US" sz="2800" b="1" dirty="0">
              <a:solidFill>
                <a:schemeClr val="accent1">
                  <a:lumMod val="60000"/>
                  <a:lumOff val="40000"/>
                </a:schemeClr>
              </a:solidFill>
            </a:endParaRPr>
          </a:p>
        </p:txBody>
      </p:sp>
    </p:spTree>
    <p:extLst>
      <p:ext uri="{BB962C8B-B14F-4D97-AF65-F5344CB8AC3E}">
        <p14:creationId xmlns:p14="http://schemas.microsoft.com/office/powerpoint/2010/main" val="266159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60714" y="774450"/>
            <a:ext cx="8610599" cy="4832092"/>
          </a:xfrm>
          <a:prstGeom prst="rect">
            <a:avLst/>
          </a:prstGeom>
        </p:spPr>
        <p:txBody>
          <a:bodyPr wrap="square">
            <a:spAutoFit/>
          </a:bodyPr>
          <a:lstStyle/>
          <a:p>
            <a:r>
              <a:rPr lang="en-US" sz="2800" b="1" dirty="0">
                <a:solidFill>
                  <a:schemeClr val="accent4">
                    <a:lumMod val="60000"/>
                    <a:lumOff val="40000"/>
                  </a:schemeClr>
                </a:solidFill>
              </a:rPr>
              <a:t>Present Value Discounting (PV) </a:t>
            </a:r>
          </a:p>
          <a:p>
            <a:endParaRPr lang="en-US" sz="2800" dirty="0">
              <a:solidFill>
                <a:schemeClr val="bg1"/>
              </a:solidFill>
            </a:endParaRPr>
          </a:p>
          <a:p>
            <a:pPr marL="742950" lvl="1" indent="-285750">
              <a:buFont typeface="Arial" panose="020B0604020202020204" pitchFamily="34" charset="0"/>
              <a:buChar char="•"/>
            </a:pPr>
            <a:r>
              <a:rPr lang="en-US" sz="2800" dirty="0">
                <a:solidFill>
                  <a:schemeClr val="bg1"/>
                </a:solidFill>
              </a:rPr>
              <a:t>Equalizes comparison of alternatives when expenses and benefits are distributed unequally over time </a:t>
            </a:r>
          </a:p>
          <a:p>
            <a:pPr lvl="1"/>
            <a:endParaRPr lang="en-US" sz="2800" dirty="0">
              <a:solidFill>
                <a:schemeClr val="bg1"/>
              </a:solidFill>
            </a:endParaRPr>
          </a:p>
          <a:p>
            <a:pPr marL="742950" lvl="1" indent="-285750">
              <a:buFont typeface="Arial" panose="020B0604020202020204" pitchFamily="34" charset="0"/>
              <a:buChar char="•"/>
            </a:pPr>
            <a:r>
              <a:rPr lang="en-US" sz="2800" dirty="0">
                <a:solidFill>
                  <a:schemeClr val="bg1"/>
                </a:solidFill>
              </a:rPr>
              <a:t>Typically use CPI as present value factor. 3% - 5% is a typical range absent required Internal Rate of Return (IRR). </a:t>
            </a:r>
          </a:p>
          <a:p>
            <a:pPr lvl="1"/>
            <a:endParaRPr lang="en-US" sz="2800" dirty="0">
              <a:solidFill>
                <a:schemeClr val="bg1"/>
              </a:solidFill>
            </a:endParaRPr>
          </a:p>
          <a:p>
            <a:pPr marL="742950" lvl="1" indent="-285750">
              <a:buFont typeface="Arial" panose="020B0604020202020204" pitchFamily="34" charset="0"/>
              <a:buChar char="•"/>
            </a:pPr>
            <a:r>
              <a:rPr lang="en-US" sz="2800" dirty="0">
                <a:solidFill>
                  <a:schemeClr val="bg1"/>
                </a:solidFill>
              </a:rPr>
              <a:t>Typically Present Value Discounting is NOT required once the State has selected its alternative.</a:t>
            </a:r>
          </a:p>
        </p:txBody>
      </p:sp>
    </p:spTree>
    <p:extLst>
      <p:ext uri="{BB962C8B-B14F-4D97-AF65-F5344CB8AC3E}">
        <p14:creationId xmlns:p14="http://schemas.microsoft.com/office/powerpoint/2010/main" val="41420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66406" y="274465"/>
            <a:ext cx="1130042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4">
                    <a:lumMod val="60000"/>
                    <a:lumOff val="40000"/>
                  </a:schemeClr>
                </a:solidFill>
                <a:effectLst/>
                <a:ea typeface="Calibri" panose="020F0502020204030204" pitchFamily="34" charset="0"/>
                <a:cs typeface="Times New Roman" panose="02020603050405020304" pitchFamily="18" charset="0"/>
              </a:rPr>
              <a:t>Present Value (PV)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The </a:t>
            </a:r>
            <a:r>
              <a:rPr kumimoji="0" lang="en-US" altLang="en-US" sz="2800" b="1" i="0" u="none" strike="noStrike" cap="none" normalizeH="0" baseline="0" dirty="0">
                <a:ln>
                  <a:noFill/>
                </a:ln>
                <a:solidFill>
                  <a:schemeClr val="accent4">
                    <a:lumMod val="60000"/>
                    <a:lumOff val="40000"/>
                  </a:schemeClr>
                </a:solidFill>
                <a:effectLst/>
                <a:ea typeface="Calibri" panose="020F0502020204030204" pitchFamily="34" charset="0"/>
                <a:cs typeface="Times New Roman" panose="02020603050405020304" pitchFamily="18" charset="0"/>
              </a:rPr>
              <a:t>present</a:t>
            </a:r>
            <a:r>
              <a:rPr kumimoji="0" lang="en-US" altLang="en-US" sz="2800" b="1" i="0" u="none" strike="noStrike" cap="none" normalizeH="0" dirty="0">
                <a:ln>
                  <a:noFill/>
                </a:ln>
                <a:solidFill>
                  <a:schemeClr val="accent4">
                    <a:lumMod val="60000"/>
                    <a:lumOff val="40000"/>
                  </a:schemeClr>
                </a:solidFill>
                <a:effectLst/>
                <a:ea typeface="Calibri" panose="020F0502020204030204" pitchFamily="34" charset="0"/>
                <a:cs typeface="Times New Roman" panose="02020603050405020304" pitchFamily="18" charset="0"/>
              </a:rPr>
              <a:t> worth </a:t>
            </a:r>
            <a:r>
              <a:rPr kumimoji="0" lang="en-US" altLang="en-US" sz="2800" b="0" i="0" u="none" strike="noStrike" cap="none" normalizeH="0" dirty="0">
                <a:ln>
                  <a:noFill/>
                </a:ln>
                <a:solidFill>
                  <a:schemeClr val="bg1"/>
                </a:solidFill>
                <a:effectLst/>
                <a:ea typeface="Calibri" panose="020F0502020204030204" pitchFamily="34" charset="0"/>
                <a:cs typeface="Times New Roman" panose="02020603050405020304" pitchFamily="18" charset="0"/>
              </a:rPr>
              <a:t>of </a:t>
            </a:r>
            <a:r>
              <a:rPr kumimoji="0" lang="en-US" altLang="en-US" sz="2800" b="1" i="0" u="none" strike="noStrike" cap="none" normalizeH="0" dirty="0">
                <a:ln>
                  <a:noFill/>
                </a:ln>
                <a:solidFill>
                  <a:schemeClr val="accent4">
                    <a:lumMod val="60000"/>
                    <a:lumOff val="40000"/>
                  </a:schemeClr>
                </a:solidFill>
                <a:effectLst/>
                <a:ea typeface="Calibri" panose="020F0502020204030204" pitchFamily="34" charset="0"/>
                <a:cs typeface="Times New Roman" panose="02020603050405020304" pitchFamily="18" charset="0"/>
              </a:rPr>
              <a:t>future sums of money</a:t>
            </a:r>
            <a:r>
              <a:rPr kumimoji="0" lang="en-US" altLang="en-US" sz="2800" b="0" i="0" u="none" strike="noStrike" cap="none" normalizeH="0" dirty="0">
                <a:ln>
                  <a:noFill/>
                </a:ln>
                <a:solidFill>
                  <a:schemeClr val="bg1"/>
                </a:solidFill>
                <a:effectLst/>
                <a:ea typeface="Calibri" panose="020F0502020204030204" pitchFamily="34" charset="0"/>
                <a:cs typeface="Times New Roman" panose="02020603050405020304" pitchFamily="18" charset="0"/>
              </a:rPr>
              <a:t>. </a:t>
            </a:r>
            <a:r>
              <a:rPr lang="en-US" altLang="en-US" sz="2800" dirty="0">
                <a:solidFill>
                  <a:schemeClr val="bg1"/>
                </a:solidFill>
                <a:ea typeface="Calibri" panose="020F0502020204030204" pitchFamily="34" charset="0"/>
                <a:cs typeface="Times New Roman" panose="02020603050405020304" pitchFamily="18" charset="0"/>
              </a:rPr>
              <a:t>PV is calculated by discounting the future sum using a discount rate.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chemeClr val="bg1"/>
                </a:solidFill>
                <a:ea typeface="Calibri" panose="020F0502020204030204" pitchFamily="34" charset="0"/>
                <a:cs typeface="Times New Roman" panose="02020603050405020304" pitchFamily="18" charset="0"/>
              </a:rPr>
              <a:t>The </a:t>
            </a:r>
            <a:r>
              <a:rPr lang="en-US" altLang="en-US" sz="2800" b="1" dirty="0">
                <a:solidFill>
                  <a:schemeClr val="accent1">
                    <a:lumMod val="60000"/>
                    <a:lumOff val="40000"/>
                  </a:schemeClr>
                </a:solidFill>
                <a:ea typeface="Calibri" panose="020F0502020204030204" pitchFamily="34" charset="0"/>
                <a:cs typeface="Times New Roman" panose="02020603050405020304" pitchFamily="18" charset="0"/>
              </a:rPr>
              <a:t>Discount Rate </a:t>
            </a:r>
            <a:r>
              <a:rPr lang="en-US" altLang="en-US" sz="2800" dirty="0">
                <a:solidFill>
                  <a:schemeClr val="bg1"/>
                </a:solidFill>
                <a:ea typeface="Calibri" panose="020F0502020204030204" pitchFamily="34" charset="0"/>
                <a:cs typeface="Times New Roman" panose="02020603050405020304" pitchFamily="18" charset="0"/>
              </a:rPr>
              <a:t>takes into account the Time Value of Money, e.g., Inflation.  It may be based on the organizations Cost of Capital, which takes into account the amount of acceptable risk of capital and </a:t>
            </a:r>
            <a:r>
              <a:rPr lang="en-US" altLang="en-US" sz="2800" b="1" dirty="0">
                <a:solidFill>
                  <a:schemeClr val="accent4">
                    <a:lumMod val="60000"/>
                    <a:lumOff val="40000"/>
                  </a:schemeClr>
                </a:solidFill>
                <a:ea typeface="Calibri" panose="020F0502020204030204" pitchFamily="34" charset="0"/>
                <a:cs typeface="Times New Roman" panose="02020603050405020304" pitchFamily="18" charset="0"/>
              </a:rPr>
              <a:t>required rate of return </a:t>
            </a:r>
            <a:r>
              <a:rPr lang="en-US" altLang="en-US" sz="2800" dirty="0">
                <a:solidFill>
                  <a:schemeClr val="bg1"/>
                </a:solidFill>
                <a:ea typeface="Calibri" panose="020F0502020204030204" pitchFamily="34" charset="0"/>
                <a:cs typeface="Times New Roman" panose="02020603050405020304" pitchFamily="18" charset="0"/>
              </a:rPr>
              <a:t>for investments.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chemeClr val="bg1"/>
                </a:solidFill>
                <a:ea typeface="Calibri" panose="020F0502020204030204" pitchFamily="34" charset="0"/>
                <a:cs typeface="Times New Roman" panose="02020603050405020304" pitchFamily="18" charset="0"/>
              </a:rPr>
              <a:t>At the current time, the </a:t>
            </a:r>
            <a:r>
              <a:rPr lang="en-US" altLang="en-US" sz="2800" b="1" dirty="0">
                <a:solidFill>
                  <a:schemeClr val="accent1">
                    <a:lumMod val="60000"/>
                    <a:lumOff val="40000"/>
                  </a:schemeClr>
                </a:solidFill>
                <a:ea typeface="Calibri" panose="020F0502020204030204" pitchFamily="34" charset="0"/>
                <a:cs typeface="Times New Roman" panose="02020603050405020304" pitchFamily="18" charset="0"/>
              </a:rPr>
              <a:t>OIT CBA </a:t>
            </a:r>
            <a:r>
              <a:rPr lang="en-US" altLang="en-US" sz="2800" dirty="0">
                <a:solidFill>
                  <a:schemeClr val="bg1"/>
                </a:solidFill>
                <a:ea typeface="Calibri" panose="020F0502020204030204" pitchFamily="34" charset="0"/>
                <a:cs typeface="Times New Roman" panose="02020603050405020304" pitchFamily="18" charset="0"/>
              </a:rPr>
              <a:t>uses a simple inflation projections as the discount factor </a:t>
            </a:r>
            <a:r>
              <a:rPr lang="en-US" altLang="en-US" sz="2800" b="1" dirty="0">
                <a:solidFill>
                  <a:schemeClr val="accent4">
                    <a:lumMod val="60000"/>
                    <a:lumOff val="40000"/>
                  </a:schemeClr>
                </a:solidFill>
                <a:ea typeface="Calibri" panose="020F0502020204030204" pitchFamily="34" charset="0"/>
                <a:cs typeface="Times New Roman" panose="02020603050405020304" pitchFamily="18" charset="0"/>
              </a:rPr>
              <a:t>(CPI = .021 or 2.1%).</a:t>
            </a:r>
            <a:br>
              <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br>
            <a:endParaRPr kumimoji="0" lang="en-US" altLang="en-US"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  </a:t>
            </a:r>
            <a:endParaRPr kumimoji="0" lang="en-US" altLang="en-US" sz="2000" b="0" i="0" u="none" strike="noStrike" cap="none" normalizeH="0" baseline="0" dirty="0">
              <a:ln>
                <a:noFill/>
              </a:ln>
              <a:solidFill>
                <a:schemeClr val="bg1"/>
              </a:solidFill>
              <a:effectLst/>
            </a:endParaRPr>
          </a:p>
        </p:txBody>
      </p:sp>
      <p:sp>
        <p:nvSpPr>
          <p:cNvPr id="3" name="TextBox 2"/>
          <p:cNvSpPr txBox="1"/>
          <p:nvPr/>
        </p:nvSpPr>
        <p:spPr>
          <a:xfrm>
            <a:off x="1478105" y="5956553"/>
            <a:ext cx="1770228" cy="369332"/>
          </a:xfrm>
          <a:prstGeom prst="rect">
            <a:avLst/>
          </a:prstGeom>
          <a:noFill/>
        </p:spPr>
        <p:txBody>
          <a:bodyPr wrap="none" rtlCol="0">
            <a:spAutoFit/>
          </a:bodyPr>
          <a:lstStyle/>
          <a:p>
            <a:r>
              <a:rPr lang="en-US" b="1" dirty="0">
                <a:solidFill>
                  <a:schemeClr val="bg1"/>
                </a:solidFill>
              </a:rPr>
              <a:t>Present Value  = </a:t>
            </a:r>
          </a:p>
        </p:txBody>
      </p:sp>
      <p:sp>
        <p:nvSpPr>
          <p:cNvPr id="5" name="TextBox 4"/>
          <p:cNvSpPr txBox="1"/>
          <p:nvPr/>
        </p:nvSpPr>
        <p:spPr>
          <a:xfrm>
            <a:off x="3655638" y="5811299"/>
            <a:ext cx="1144416" cy="369332"/>
          </a:xfrm>
          <a:prstGeom prst="rect">
            <a:avLst/>
          </a:prstGeom>
          <a:noFill/>
        </p:spPr>
        <p:txBody>
          <a:bodyPr wrap="none" rtlCol="0">
            <a:spAutoFit/>
          </a:bodyPr>
          <a:lstStyle/>
          <a:p>
            <a:r>
              <a:rPr lang="en-US" b="1" dirty="0">
                <a:solidFill>
                  <a:schemeClr val="bg1"/>
                </a:solidFill>
              </a:rPr>
              <a:t>Cash Flow</a:t>
            </a:r>
          </a:p>
        </p:txBody>
      </p:sp>
      <p:sp>
        <p:nvSpPr>
          <p:cNvPr id="6" name="TextBox 5"/>
          <p:cNvSpPr txBox="1"/>
          <p:nvPr/>
        </p:nvSpPr>
        <p:spPr>
          <a:xfrm>
            <a:off x="3222172" y="6108563"/>
            <a:ext cx="2083584" cy="369332"/>
          </a:xfrm>
          <a:prstGeom prst="rect">
            <a:avLst/>
          </a:prstGeom>
          <a:noFill/>
        </p:spPr>
        <p:txBody>
          <a:bodyPr wrap="none" rtlCol="0">
            <a:spAutoFit/>
          </a:bodyPr>
          <a:lstStyle/>
          <a:p>
            <a:r>
              <a:rPr lang="en-US" b="1" dirty="0">
                <a:solidFill>
                  <a:schemeClr val="bg1"/>
                </a:solidFill>
              </a:rPr>
              <a:t>(1 + Discount Rate)</a:t>
            </a:r>
            <a:r>
              <a:rPr lang="en-US" b="1" baseline="30000" dirty="0">
                <a:solidFill>
                  <a:schemeClr val="bg1"/>
                </a:solidFill>
              </a:rPr>
              <a:t>n</a:t>
            </a:r>
          </a:p>
        </p:txBody>
      </p:sp>
      <p:cxnSp>
        <p:nvCxnSpPr>
          <p:cNvPr id="7" name="Straight Connector 6"/>
          <p:cNvCxnSpPr/>
          <p:nvPr/>
        </p:nvCxnSpPr>
        <p:spPr>
          <a:xfrm>
            <a:off x="3309262" y="6140829"/>
            <a:ext cx="18206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17041" y="5968331"/>
            <a:ext cx="352982" cy="369332"/>
          </a:xfrm>
          <a:prstGeom prst="rect">
            <a:avLst/>
          </a:prstGeom>
          <a:noFill/>
        </p:spPr>
        <p:txBody>
          <a:bodyPr wrap="none" rtlCol="0">
            <a:spAutoFit/>
          </a:bodyPr>
          <a:lstStyle/>
          <a:p>
            <a:r>
              <a:rPr lang="en-US" b="1" dirty="0">
                <a:solidFill>
                  <a:schemeClr val="bg1"/>
                </a:solidFill>
              </a:rPr>
              <a:t>= </a:t>
            </a:r>
          </a:p>
        </p:txBody>
      </p:sp>
      <p:cxnSp>
        <p:nvCxnSpPr>
          <p:cNvPr id="11" name="Straight Connector 10"/>
          <p:cNvCxnSpPr/>
          <p:nvPr/>
        </p:nvCxnSpPr>
        <p:spPr>
          <a:xfrm>
            <a:off x="5570023" y="6152997"/>
            <a:ext cx="10158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90248" y="5811299"/>
            <a:ext cx="652743" cy="369332"/>
          </a:xfrm>
          <a:prstGeom prst="rect">
            <a:avLst/>
          </a:prstGeom>
          <a:noFill/>
        </p:spPr>
        <p:txBody>
          <a:bodyPr wrap="none" rtlCol="0">
            <a:spAutoFit/>
          </a:bodyPr>
          <a:lstStyle/>
          <a:p>
            <a:r>
              <a:rPr lang="en-US" b="1" dirty="0">
                <a:solidFill>
                  <a:schemeClr val="bg1"/>
                </a:solidFill>
              </a:rPr>
              <a:t>$100</a:t>
            </a:r>
          </a:p>
        </p:txBody>
      </p:sp>
      <p:sp>
        <p:nvSpPr>
          <p:cNvPr id="14" name="TextBox 13"/>
          <p:cNvSpPr txBox="1"/>
          <p:nvPr/>
        </p:nvSpPr>
        <p:spPr>
          <a:xfrm>
            <a:off x="5525228" y="6119057"/>
            <a:ext cx="1151277" cy="369332"/>
          </a:xfrm>
          <a:prstGeom prst="rect">
            <a:avLst/>
          </a:prstGeom>
          <a:noFill/>
        </p:spPr>
        <p:txBody>
          <a:bodyPr wrap="none" rtlCol="0">
            <a:spAutoFit/>
          </a:bodyPr>
          <a:lstStyle/>
          <a:p>
            <a:r>
              <a:rPr lang="en-US" b="1" dirty="0">
                <a:solidFill>
                  <a:schemeClr val="bg1"/>
                </a:solidFill>
              </a:rPr>
              <a:t>(1 + .021)</a:t>
            </a:r>
            <a:r>
              <a:rPr lang="en-US" b="1" baseline="30000" dirty="0">
                <a:solidFill>
                  <a:schemeClr val="bg1"/>
                </a:solidFill>
              </a:rPr>
              <a:t>3</a:t>
            </a:r>
          </a:p>
        </p:txBody>
      </p:sp>
      <p:sp>
        <p:nvSpPr>
          <p:cNvPr id="15" name="TextBox 14"/>
          <p:cNvSpPr txBox="1"/>
          <p:nvPr/>
        </p:nvSpPr>
        <p:spPr>
          <a:xfrm>
            <a:off x="6737658" y="5956163"/>
            <a:ext cx="352982" cy="369332"/>
          </a:xfrm>
          <a:prstGeom prst="rect">
            <a:avLst/>
          </a:prstGeom>
          <a:noFill/>
        </p:spPr>
        <p:txBody>
          <a:bodyPr wrap="none" rtlCol="0">
            <a:spAutoFit/>
          </a:bodyPr>
          <a:lstStyle/>
          <a:p>
            <a:r>
              <a:rPr lang="en-US" b="1" dirty="0">
                <a:solidFill>
                  <a:schemeClr val="bg1"/>
                </a:solidFill>
              </a:rPr>
              <a:t>= </a:t>
            </a:r>
          </a:p>
        </p:txBody>
      </p:sp>
      <p:sp>
        <p:nvSpPr>
          <p:cNvPr id="16" name="TextBox 15"/>
          <p:cNvSpPr txBox="1"/>
          <p:nvPr/>
        </p:nvSpPr>
        <p:spPr>
          <a:xfrm>
            <a:off x="7224547" y="5811299"/>
            <a:ext cx="652743" cy="369332"/>
          </a:xfrm>
          <a:prstGeom prst="rect">
            <a:avLst/>
          </a:prstGeom>
          <a:noFill/>
        </p:spPr>
        <p:txBody>
          <a:bodyPr wrap="none" rtlCol="0">
            <a:spAutoFit/>
          </a:bodyPr>
          <a:lstStyle/>
          <a:p>
            <a:r>
              <a:rPr lang="en-US" b="1" dirty="0">
                <a:solidFill>
                  <a:schemeClr val="bg1"/>
                </a:solidFill>
              </a:rPr>
              <a:t>$100</a:t>
            </a:r>
          </a:p>
        </p:txBody>
      </p:sp>
      <p:sp>
        <p:nvSpPr>
          <p:cNvPr id="17" name="TextBox 16"/>
          <p:cNvSpPr txBox="1"/>
          <p:nvPr/>
        </p:nvSpPr>
        <p:spPr>
          <a:xfrm>
            <a:off x="7195692" y="6108563"/>
            <a:ext cx="710451" cy="369332"/>
          </a:xfrm>
          <a:prstGeom prst="rect">
            <a:avLst/>
          </a:prstGeom>
          <a:noFill/>
        </p:spPr>
        <p:txBody>
          <a:bodyPr wrap="none" rtlCol="0">
            <a:spAutoFit/>
          </a:bodyPr>
          <a:lstStyle/>
          <a:p>
            <a:r>
              <a:rPr lang="en-US" b="1" dirty="0">
                <a:solidFill>
                  <a:schemeClr val="bg1"/>
                </a:solidFill>
              </a:rPr>
              <a:t>1.064</a:t>
            </a:r>
            <a:endParaRPr lang="en-US" b="1" baseline="30000" dirty="0">
              <a:solidFill>
                <a:schemeClr val="bg1"/>
              </a:solidFill>
            </a:endParaRPr>
          </a:p>
        </p:txBody>
      </p:sp>
      <p:cxnSp>
        <p:nvCxnSpPr>
          <p:cNvPr id="18" name="Straight Connector 17"/>
          <p:cNvCxnSpPr/>
          <p:nvPr/>
        </p:nvCxnSpPr>
        <p:spPr>
          <a:xfrm>
            <a:off x="7089631" y="6140829"/>
            <a:ext cx="10158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75934" y="5956163"/>
            <a:ext cx="352982" cy="369332"/>
          </a:xfrm>
          <a:prstGeom prst="rect">
            <a:avLst/>
          </a:prstGeom>
          <a:noFill/>
        </p:spPr>
        <p:txBody>
          <a:bodyPr wrap="none" rtlCol="0">
            <a:spAutoFit/>
          </a:bodyPr>
          <a:lstStyle/>
          <a:p>
            <a:r>
              <a:rPr lang="en-US" b="1" dirty="0">
                <a:solidFill>
                  <a:schemeClr val="bg1"/>
                </a:solidFill>
              </a:rPr>
              <a:t>= </a:t>
            </a:r>
          </a:p>
        </p:txBody>
      </p:sp>
      <p:sp>
        <p:nvSpPr>
          <p:cNvPr id="20" name="TextBox 19"/>
          <p:cNvSpPr txBox="1"/>
          <p:nvPr/>
        </p:nvSpPr>
        <p:spPr>
          <a:xfrm>
            <a:off x="8566903" y="5956163"/>
            <a:ext cx="827471" cy="369332"/>
          </a:xfrm>
          <a:prstGeom prst="rect">
            <a:avLst/>
          </a:prstGeom>
          <a:noFill/>
        </p:spPr>
        <p:txBody>
          <a:bodyPr wrap="none" rtlCol="0">
            <a:spAutoFit/>
          </a:bodyPr>
          <a:lstStyle/>
          <a:p>
            <a:r>
              <a:rPr lang="en-US" b="1" dirty="0">
                <a:solidFill>
                  <a:schemeClr val="bg1"/>
                </a:solidFill>
              </a:rPr>
              <a:t>$93.55</a:t>
            </a:r>
          </a:p>
        </p:txBody>
      </p:sp>
    </p:spTree>
    <p:extLst>
      <p:ext uri="{BB962C8B-B14F-4D97-AF65-F5344CB8AC3E}">
        <p14:creationId xmlns:p14="http://schemas.microsoft.com/office/powerpoint/2010/main" val="299611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450168" y="404683"/>
            <a:ext cx="1048612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4">
                    <a:lumMod val="60000"/>
                    <a:lumOff val="40000"/>
                  </a:schemeClr>
                </a:solidFill>
                <a:effectLst/>
                <a:ea typeface="Calibri" panose="020F0502020204030204" pitchFamily="34" charset="0"/>
                <a:cs typeface="Times New Roman" panose="02020603050405020304" pitchFamily="18" charset="0"/>
              </a:rPr>
              <a:t>Net Present Value (NPV)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The </a:t>
            </a:r>
            <a:r>
              <a:rPr kumimoji="0" lang="en-US" altLang="en-US" sz="2800" b="1" i="0" u="none" strike="noStrike" cap="none" normalizeH="0" baseline="0" dirty="0">
                <a:ln>
                  <a:noFill/>
                </a:ln>
                <a:solidFill>
                  <a:schemeClr val="accent1">
                    <a:lumMod val="60000"/>
                    <a:lumOff val="40000"/>
                  </a:schemeClr>
                </a:solidFill>
                <a:effectLst/>
                <a:ea typeface="Calibri" panose="020F0502020204030204" pitchFamily="34" charset="0"/>
                <a:cs typeface="Times New Roman" panose="02020603050405020304" pitchFamily="18" charset="0"/>
              </a:rPr>
              <a:t>difference</a:t>
            </a:r>
            <a:r>
              <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 between the present value of </a:t>
            </a:r>
            <a:r>
              <a:rPr kumimoji="0" lang="en-US" altLang="en-US" sz="2800" b="1" i="0" u="none" strike="noStrike" cap="none" normalizeH="0" baseline="0" dirty="0">
                <a:ln>
                  <a:noFill/>
                </a:ln>
                <a:solidFill>
                  <a:schemeClr val="accent4">
                    <a:lumMod val="60000"/>
                    <a:lumOff val="40000"/>
                  </a:schemeClr>
                </a:solidFill>
                <a:effectLst/>
                <a:ea typeface="Calibri" panose="020F0502020204030204" pitchFamily="34" charset="0"/>
                <a:cs typeface="Times New Roman" panose="02020603050405020304" pitchFamily="18" charset="0"/>
              </a:rPr>
              <a:t>Benefits</a:t>
            </a:r>
            <a:r>
              <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 and the present value of cash </a:t>
            </a:r>
            <a:r>
              <a:rPr kumimoji="0" lang="en-US" altLang="en-US" sz="2800" b="1" i="0" u="none" strike="noStrike" cap="none" normalizeH="0" baseline="0" dirty="0">
                <a:ln>
                  <a:noFill/>
                </a:ln>
                <a:solidFill>
                  <a:schemeClr val="accent4">
                    <a:lumMod val="60000"/>
                    <a:lumOff val="40000"/>
                  </a:schemeClr>
                </a:solidFill>
                <a:effectLst/>
                <a:ea typeface="Calibri" panose="020F0502020204030204" pitchFamily="34" charset="0"/>
                <a:cs typeface="Times New Roman" panose="02020603050405020304" pitchFamily="18" charset="0"/>
              </a:rPr>
              <a:t>Costs</a:t>
            </a:r>
            <a:r>
              <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 after they </a:t>
            </a:r>
            <a:r>
              <a:rPr kumimoji="0" lang="en-US" altLang="en-US" sz="2800" b="1" i="0" u="none" strike="noStrike" cap="none" normalizeH="0" baseline="0" dirty="0">
                <a:ln>
                  <a:noFill/>
                </a:ln>
                <a:solidFill>
                  <a:schemeClr val="accent1">
                    <a:lumMod val="60000"/>
                    <a:lumOff val="40000"/>
                  </a:schemeClr>
                </a:solidFill>
                <a:effectLst/>
                <a:ea typeface="Calibri" panose="020F0502020204030204" pitchFamily="34" charset="0"/>
                <a:cs typeface="Times New Roman" panose="02020603050405020304" pitchFamily="18" charset="0"/>
              </a:rPr>
              <a:t>are discounted </a:t>
            </a:r>
            <a:r>
              <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by a specified rate of return.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chemeClr val="bg1"/>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NPV &gt; 0 is acceptable.</a:t>
            </a:r>
            <a:br>
              <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br>
            <a:endParaRPr kumimoji="0" lang="en-US" altLang="en-US" sz="2800" b="0" i="1" u="none" strike="noStrike" cap="none" normalizeH="0" baseline="0" dirty="0">
              <a:ln>
                <a:noFill/>
              </a:ln>
              <a:solidFill>
                <a:schemeClr val="bg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Future inflows (Benefits) are discounted to derive Present Value (PV)</a:t>
            </a:r>
            <a:br>
              <a:rPr kumimoji="0" lang="en-US" altLang="en-US" sz="2800" b="0" i="1"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br>
            <a:r>
              <a:rPr kumimoji="0" lang="en-US" altLang="en-US" sz="2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endParaRPr>
          </a:p>
        </p:txBody>
      </p:sp>
      <p:sp>
        <p:nvSpPr>
          <p:cNvPr id="3" name="Rectangle 2"/>
          <p:cNvSpPr/>
          <p:nvPr/>
        </p:nvSpPr>
        <p:spPr>
          <a:xfrm>
            <a:off x="849087" y="5069331"/>
            <a:ext cx="1698170" cy="523220"/>
          </a:xfrm>
          <a:prstGeom prst="rect">
            <a:avLst/>
          </a:prstGeom>
        </p:spPr>
        <p:txBody>
          <a:bodyPr wrap="square">
            <a:spAutoFit/>
          </a:bodyPr>
          <a:lstStyle/>
          <a:p>
            <a:pPr lvl="0" eaLnBrk="0" fontAlgn="base" hangingPunct="0">
              <a:spcBef>
                <a:spcPct val="0"/>
              </a:spcBef>
              <a:spcAft>
                <a:spcPct val="0"/>
              </a:spcAft>
            </a:pPr>
            <a:r>
              <a:rPr lang="en-US" altLang="en-US" sz="2800" b="1" dirty="0">
                <a:solidFill>
                  <a:schemeClr val="bg1"/>
                </a:solidFill>
                <a:ea typeface="Calibri" panose="020F0502020204030204" pitchFamily="34" charset="0"/>
                <a:cs typeface="Times New Roman" panose="02020603050405020304" pitchFamily="18" charset="0"/>
              </a:rPr>
              <a:t>NPV</a:t>
            </a:r>
            <a:r>
              <a:rPr lang="en-US" altLang="en-US" sz="2800" dirty="0">
                <a:solidFill>
                  <a:schemeClr val="bg1"/>
                </a:solidFill>
                <a:ea typeface="Calibri" panose="020F0502020204030204" pitchFamily="34" charset="0"/>
                <a:cs typeface="Times New Roman" panose="02020603050405020304" pitchFamily="18" charset="0"/>
              </a:rPr>
              <a:t> =</a:t>
            </a:r>
            <a:endParaRPr lang="en-US" altLang="en-US" sz="2800" dirty="0">
              <a:solidFill>
                <a:schemeClr val="bg1"/>
              </a:solidFill>
            </a:endParaRPr>
          </a:p>
        </p:txBody>
      </p:sp>
      <p:sp>
        <p:nvSpPr>
          <p:cNvPr id="4" name="Rectangle 3"/>
          <p:cNvSpPr/>
          <p:nvPr/>
        </p:nvSpPr>
        <p:spPr>
          <a:xfrm>
            <a:off x="2035128" y="5069331"/>
            <a:ext cx="4628703" cy="523220"/>
          </a:xfrm>
          <a:prstGeom prst="rect">
            <a:avLst/>
          </a:prstGeom>
        </p:spPr>
        <p:txBody>
          <a:bodyPr wrap="none">
            <a:spAutoFit/>
          </a:bodyPr>
          <a:lstStyle/>
          <a:p>
            <a:pPr lvl="0" eaLnBrk="0" fontAlgn="base" hangingPunct="0">
              <a:spcBef>
                <a:spcPct val="0"/>
              </a:spcBef>
              <a:spcAft>
                <a:spcPct val="0"/>
              </a:spcAft>
            </a:pPr>
            <a:r>
              <a:rPr lang="en-US" altLang="en-US" sz="2800" dirty="0">
                <a:solidFill>
                  <a:schemeClr val="bg1"/>
                </a:solidFill>
                <a:ea typeface="Calibri" panose="020F0502020204030204" pitchFamily="34" charset="0"/>
                <a:cs typeface="Times New Roman" panose="02020603050405020304" pitchFamily="18" charset="0"/>
              </a:rPr>
              <a:t>Present Value of Cash </a:t>
            </a:r>
            <a:r>
              <a:rPr lang="en-US" altLang="en-US" sz="2800" b="1" dirty="0">
                <a:solidFill>
                  <a:schemeClr val="accent1">
                    <a:lumMod val="60000"/>
                    <a:lumOff val="40000"/>
                  </a:schemeClr>
                </a:solidFill>
                <a:ea typeface="Calibri" panose="020F0502020204030204" pitchFamily="34" charset="0"/>
                <a:cs typeface="Times New Roman" panose="02020603050405020304" pitchFamily="18" charset="0"/>
              </a:rPr>
              <a:t>Inflows</a:t>
            </a:r>
            <a:r>
              <a:rPr lang="en-US" altLang="en-US" sz="2800" dirty="0">
                <a:solidFill>
                  <a:schemeClr val="bg1"/>
                </a:solidFill>
                <a:ea typeface="Calibri" panose="020F0502020204030204" pitchFamily="34" charset="0"/>
                <a:cs typeface="Times New Roman" panose="02020603050405020304" pitchFamily="18" charset="0"/>
              </a:rPr>
              <a:t>  </a:t>
            </a:r>
            <a:endParaRPr lang="en-US" altLang="en-US" sz="2800" dirty="0">
              <a:solidFill>
                <a:schemeClr val="bg1"/>
              </a:solidFill>
            </a:endParaRPr>
          </a:p>
        </p:txBody>
      </p:sp>
      <p:sp>
        <p:nvSpPr>
          <p:cNvPr id="5" name="Rectangle 4"/>
          <p:cNvSpPr/>
          <p:nvPr/>
        </p:nvSpPr>
        <p:spPr>
          <a:xfrm>
            <a:off x="6478272" y="5076805"/>
            <a:ext cx="5090881" cy="523220"/>
          </a:xfrm>
          <a:prstGeom prst="rect">
            <a:avLst/>
          </a:prstGeom>
        </p:spPr>
        <p:txBody>
          <a:bodyPr wrap="none">
            <a:spAutoFit/>
          </a:bodyPr>
          <a:lstStyle/>
          <a:p>
            <a:r>
              <a:rPr lang="en-US" altLang="en-US" sz="2800" dirty="0">
                <a:solidFill>
                  <a:schemeClr val="bg1"/>
                </a:solidFill>
                <a:ea typeface="Calibri" panose="020F0502020204030204" pitchFamily="34" charset="0"/>
                <a:cs typeface="Times New Roman" panose="02020603050405020304" pitchFamily="18" charset="0"/>
              </a:rPr>
              <a:t>-   Present Value of Cash </a:t>
            </a:r>
            <a:r>
              <a:rPr lang="en-US" altLang="en-US" sz="2800" b="1" dirty="0">
                <a:solidFill>
                  <a:schemeClr val="accent4">
                    <a:lumMod val="60000"/>
                    <a:lumOff val="40000"/>
                  </a:schemeClr>
                </a:solidFill>
                <a:ea typeface="Calibri" panose="020F0502020204030204" pitchFamily="34" charset="0"/>
                <a:cs typeface="Times New Roman" panose="02020603050405020304" pitchFamily="18" charset="0"/>
              </a:rPr>
              <a:t>Outflows</a:t>
            </a:r>
            <a:endParaRPr lang="en-US" sz="2800" b="1" dirty="0">
              <a:solidFill>
                <a:schemeClr val="accent4">
                  <a:lumMod val="60000"/>
                  <a:lumOff val="40000"/>
                </a:schemeClr>
              </a:solidFill>
            </a:endParaRPr>
          </a:p>
        </p:txBody>
      </p:sp>
    </p:spTree>
    <p:extLst>
      <p:ext uri="{BB962C8B-B14F-4D97-AF65-F5344CB8AC3E}">
        <p14:creationId xmlns:p14="http://schemas.microsoft.com/office/powerpoint/2010/main" val="94750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972300"/>
          </a:xfrm>
          <a:prstGeom prst="rect">
            <a:avLst/>
          </a:prstGeom>
        </p:spPr>
      </p:pic>
      <p:sp>
        <p:nvSpPr>
          <p:cNvPr id="3" name="Rectangle 2"/>
          <p:cNvSpPr/>
          <p:nvPr/>
        </p:nvSpPr>
        <p:spPr>
          <a:xfrm>
            <a:off x="971775" y="4906554"/>
            <a:ext cx="11937401" cy="1200329"/>
          </a:xfrm>
          <a:prstGeom prst="rect">
            <a:avLst/>
          </a:prstGeom>
        </p:spPr>
        <p:txBody>
          <a:bodyPr wrap="square">
            <a:spAutoFit/>
          </a:bodyPr>
          <a:lstStyle/>
          <a:p>
            <a:pPr algn="ctr"/>
            <a:r>
              <a:rPr lang="en-US" sz="2400" dirty="0">
                <a:solidFill>
                  <a:schemeClr val="bg1">
                    <a:lumMod val="85000"/>
                  </a:schemeClr>
                </a:solidFill>
                <a:latin typeface="Microsoft JhengHei" panose="020B0604030504040204" pitchFamily="34" charset="-120"/>
                <a:ea typeface="Microsoft JhengHei" panose="020B0604030504040204" pitchFamily="34" charset="-120"/>
              </a:rPr>
              <a:t>"</a:t>
            </a:r>
            <a:r>
              <a:rPr lang="en-US" sz="2400" i="1" dirty="0">
                <a:solidFill>
                  <a:schemeClr val="bg1">
                    <a:lumMod val="85000"/>
                  </a:schemeClr>
                </a:solidFill>
                <a:latin typeface="Microsoft JhengHei" panose="020B0604030504040204" pitchFamily="34" charset="-120"/>
                <a:ea typeface="Microsoft JhengHei" panose="020B0604030504040204" pitchFamily="34" charset="-120"/>
              </a:rPr>
              <a:t>a planet is a culturally defined word that changes over time</a:t>
            </a:r>
            <a:r>
              <a:rPr lang="en-US" sz="2400" dirty="0">
                <a:solidFill>
                  <a:schemeClr val="bg1">
                    <a:lumMod val="85000"/>
                  </a:schemeClr>
                </a:solidFill>
                <a:latin typeface="Microsoft JhengHei" panose="020B0604030504040204" pitchFamily="34" charset="-120"/>
                <a:ea typeface="Microsoft JhengHei" panose="020B0604030504040204" pitchFamily="34" charset="-120"/>
              </a:rPr>
              <a:t>," </a:t>
            </a:r>
          </a:p>
          <a:p>
            <a:pPr algn="ctr"/>
            <a:endParaRPr lang="en-US" sz="2400" dirty="0">
              <a:solidFill>
                <a:schemeClr val="bg1">
                  <a:lumMod val="85000"/>
                </a:schemeClr>
              </a:solidFill>
              <a:latin typeface="Microsoft JhengHei" panose="020B0604030504040204" pitchFamily="34" charset="-120"/>
              <a:ea typeface="Microsoft JhengHei" panose="020B0604030504040204" pitchFamily="34" charset="-120"/>
            </a:endParaRPr>
          </a:p>
          <a:p>
            <a:pPr algn="ctr"/>
            <a:r>
              <a:rPr lang="en-US" sz="2400" dirty="0">
                <a:solidFill>
                  <a:schemeClr val="bg1">
                    <a:lumMod val="85000"/>
                  </a:schemeClr>
                </a:solidFill>
                <a:latin typeface="Microsoft JhengHei" panose="020B0604030504040204" pitchFamily="34" charset="-120"/>
                <a:ea typeface="Microsoft JhengHei" panose="020B0604030504040204" pitchFamily="34" charset="-120"/>
              </a:rPr>
              <a:t>and that Pluto is a planet.</a:t>
            </a:r>
          </a:p>
        </p:txBody>
      </p:sp>
      <p:sp>
        <p:nvSpPr>
          <p:cNvPr id="5" name="Rectangle 4"/>
          <p:cNvSpPr/>
          <p:nvPr/>
        </p:nvSpPr>
        <p:spPr>
          <a:xfrm>
            <a:off x="337074" y="354577"/>
            <a:ext cx="3788612" cy="1938992"/>
          </a:xfrm>
          <a:prstGeom prst="rect">
            <a:avLst/>
          </a:prstGeom>
        </p:spPr>
        <p:txBody>
          <a:bodyPr wrap="square">
            <a:spAutoFit/>
          </a:bodyPr>
          <a:lstStyle/>
          <a:p>
            <a:pPr algn="ctr"/>
            <a:r>
              <a:rPr lang="en-US" sz="2400" dirty="0">
                <a:solidFill>
                  <a:schemeClr val="bg1">
                    <a:lumMod val="85000"/>
                  </a:schemeClr>
                </a:solidFill>
                <a:latin typeface="Microsoft JhengHei" panose="020B0604030504040204" pitchFamily="34" charset="-120"/>
                <a:ea typeface="Microsoft JhengHei" panose="020B0604030504040204" pitchFamily="34" charset="-120"/>
                <a:cs typeface="Nirmala UI" panose="020B0502040204020203" pitchFamily="34" charset="0"/>
              </a:rPr>
              <a:t>Harvard science historian Owen Gingrich, who chairs the IAU planet definition committee, states…</a:t>
            </a:r>
          </a:p>
        </p:txBody>
      </p:sp>
    </p:spTree>
    <p:extLst>
      <p:ext uri="{BB962C8B-B14F-4D97-AF65-F5344CB8AC3E}">
        <p14:creationId xmlns:p14="http://schemas.microsoft.com/office/powerpoint/2010/main" val="9403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197428" y="1384051"/>
            <a:ext cx="9241971" cy="3970318"/>
          </a:xfrm>
          <a:prstGeom prst="rect">
            <a:avLst/>
          </a:prstGeom>
        </p:spPr>
        <p:txBody>
          <a:bodyPr wrap="square">
            <a:spAutoFit/>
          </a:bodyPr>
          <a:lstStyle/>
          <a:p>
            <a:r>
              <a:rPr lang="en-US" sz="2800" b="1" dirty="0">
                <a:solidFill>
                  <a:schemeClr val="accent4">
                    <a:lumMod val="60000"/>
                    <a:lumOff val="40000"/>
                  </a:schemeClr>
                </a:solidFill>
              </a:rPr>
              <a:t>Benefit Analysis: </a:t>
            </a:r>
            <a:r>
              <a:rPr lang="en-US" sz="2800" b="1" dirty="0">
                <a:solidFill>
                  <a:schemeClr val="accent1">
                    <a:lumMod val="60000"/>
                    <a:lumOff val="40000"/>
                  </a:schemeClr>
                </a:solidFill>
              </a:rPr>
              <a:t>Types </a:t>
            </a:r>
          </a:p>
          <a:p>
            <a:endParaRPr lang="en-US" sz="2800" b="1" dirty="0">
              <a:solidFill>
                <a:schemeClr val="accent1">
                  <a:lumMod val="60000"/>
                  <a:lumOff val="40000"/>
                </a:schemeClr>
              </a:solidFill>
            </a:endParaRPr>
          </a:p>
          <a:p>
            <a:pPr marL="742950" lvl="1" indent="-285750">
              <a:buFont typeface="Arial" panose="020B0604020202020204" pitchFamily="34" charset="0"/>
              <a:buChar char="•"/>
            </a:pPr>
            <a:r>
              <a:rPr lang="en-US" sz="2800" dirty="0">
                <a:solidFill>
                  <a:schemeClr val="bg1"/>
                </a:solidFill>
              </a:rPr>
              <a:t>You need to identify and characterize </a:t>
            </a:r>
            <a:r>
              <a:rPr lang="en-US" sz="2800" b="1" dirty="0">
                <a:solidFill>
                  <a:schemeClr val="accent4">
                    <a:lumMod val="60000"/>
                    <a:lumOff val="40000"/>
                  </a:schemeClr>
                </a:solidFill>
              </a:rPr>
              <a:t>all benefits</a:t>
            </a:r>
            <a:r>
              <a:rPr lang="en-US" sz="2800" dirty="0">
                <a:solidFill>
                  <a:schemeClr val="bg1"/>
                </a:solidFill>
              </a:rPr>
              <a:t>. </a:t>
            </a:r>
          </a:p>
          <a:p>
            <a:pPr marL="1200150" lvl="2" indent="-285750">
              <a:buFont typeface="Arial" panose="020B0604020202020204" pitchFamily="34" charset="0"/>
              <a:buChar char="•"/>
            </a:pPr>
            <a:r>
              <a:rPr lang="en-US" sz="2800" dirty="0">
                <a:solidFill>
                  <a:schemeClr val="bg1"/>
                </a:solidFill>
              </a:rPr>
              <a:t>Increased collections/revenue</a:t>
            </a:r>
          </a:p>
          <a:p>
            <a:pPr marL="1200150" lvl="2" indent="-285750">
              <a:buFont typeface="Arial" panose="020B0604020202020204" pitchFamily="34" charset="0"/>
              <a:buChar char="•"/>
            </a:pPr>
            <a:r>
              <a:rPr lang="en-US" sz="2800" dirty="0">
                <a:solidFill>
                  <a:schemeClr val="bg1"/>
                </a:solidFill>
              </a:rPr>
              <a:t>Program cost savings </a:t>
            </a:r>
          </a:p>
          <a:p>
            <a:pPr marL="1200150" lvl="2" indent="-285750">
              <a:buFont typeface="Arial" panose="020B0604020202020204" pitchFamily="34" charset="0"/>
              <a:buChar char="•"/>
            </a:pPr>
            <a:r>
              <a:rPr lang="en-US" sz="2800" dirty="0">
                <a:solidFill>
                  <a:schemeClr val="bg1"/>
                </a:solidFill>
              </a:rPr>
              <a:t>System cost savings </a:t>
            </a:r>
          </a:p>
          <a:p>
            <a:pPr marL="1200150" lvl="2" indent="-285750">
              <a:buFont typeface="Arial" panose="020B0604020202020204" pitchFamily="34" charset="0"/>
              <a:buChar char="•"/>
            </a:pPr>
            <a:r>
              <a:rPr lang="en-US" sz="2800" dirty="0">
                <a:solidFill>
                  <a:schemeClr val="bg1"/>
                </a:solidFill>
              </a:rPr>
              <a:t>Program cost avoidance </a:t>
            </a:r>
          </a:p>
          <a:p>
            <a:pPr marL="1200150" lvl="2" indent="-285750">
              <a:buFont typeface="Arial" panose="020B0604020202020204" pitchFamily="34" charset="0"/>
              <a:buChar char="•"/>
            </a:pPr>
            <a:r>
              <a:rPr lang="en-US" sz="2800" dirty="0">
                <a:solidFill>
                  <a:schemeClr val="bg1"/>
                </a:solidFill>
              </a:rPr>
              <a:t>System cost avoidance </a:t>
            </a:r>
          </a:p>
          <a:p>
            <a:pPr marL="1200150" lvl="2" indent="-285750">
              <a:buFont typeface="Arial" panose="020B0604020202020204" pitchFamily="34" charset="0"/>
              <a:buChar char="•"/>
            </a:pPr>
            <a:r>
              <a:rPr lang="en-US" sz="2800" dirty="0">
                <a:solidFill>
                  <a:schemeClr val="bg1"/>
                </a:solidFill>
              </a:rPr>
              <a:t>Qualitative (</a:t>
            </a:r>
            <a:r>
              <a:rPr lang="en-US" sz="2800" dirty="0">
                <a:solidFill>
                  <a:schemeClr val="accent1">
                    <a:lumMod val="60000"/>
                    <a:lumOff val="40000"/>
                  </a:schemeClr>
                </a:solidFill>
              </a:rPr>
              <a:t>Soft Benefits Monetized</a:t>
            </a:r>
            <a:r>
              <a:rPr lang="en-US" sz="2800" dirty="0">
                <a:solidFill>
                  <a:schemeClr val="bg1"/>
                </a:solidFill>
              </a:rPr>
              <a:t>) </a:t>
            </a:r>
          </a:p>
        </p:txBody>
      </p:sp>
    </p:spTree>
    <p:extLst>
      <p:ext uri="{BB962C8B-B14F-4D97-AF65-F5344CB8AC3E}">
        <p14:creationId xmlns:p14="http://schemas.microsoft.com/office/powerpoint/2010/main" val="228962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62000" y="1685836"/>
            <a:ext cx="10809514" cy="3108543"/>
          </a:xfrm>
          <a:prstGeom prst="rect">
            <a:avLst/>
          </a:prstGeom>
        </p:spPr>
        <p:txBody>
          <a:bodyPr wrap="square">
            <a:spAutoFit/>
          </a:bodyPr>
          <a:lstStyle/>
          <a:p>
            <a:r>
              <a:rPr lang="en-US" sz="2800" b="1" dirty="0">
                <a:solidFill>
                  <a:schemeClr val="accent4">
                    <a:lumMod val="60000"/>
                    <a:lumOff val="40000"/>
                  </a:schemeClr>
                </a:solidFill>
              </a:rPr>
              <a:t>Time “Savings” </a:t>
            </a:r>
          </a:p>
          <a:p>
            <a:endParaRPr lang="en-US" sz="2800" b="1" dirty="0">
              <a:solidFill>
                <a:schemeClr val="accent4">
                  <a:lumMod val="60000"/>
                  <a:lumOff val="40000"/>
                </a:schemeClr>
              </a:solidFill>
            </a:endParaRPr>
          </a:p>
          <a:p>
            <a:pPr marL="742950" lvl="1" indent="-285750">
              <a:buFont typeface="Arial" panose="020B0604020202020204" pitchFamily="34" charset="0"/>
              <a:buChar char="•"/>
            </a:pPr>
            <a:r>
              <a:rPr lang="en-US" sz="2800" dirty="0">
                <a:solidFill>
                  <a:schemeClr val="bg1"/>
                </a:solidFill>
              </a:rPr>
              <a:t>Time savings through productivity improvements alone is </a:t>
            </a:r>
            <a:r>
              <a:rPr lang="en-US" sz="2800" b="1" dirty="0">
                <a:solidFill>
                  <a:schemeClr val="accent1">
                    <a:lumMod val="60000"/>
                    <a:lumOff val="40000"/>
                  </a:schemeClr>
                </a:solidFill>
              </a:rPr>
              <a:t>not </a:t>
            </a:r>
            <a:r>
              <a:rPr lang="en-US" sz="2800" dirty="0">
                <a:solidFill>
                  <a:schemeClr val="bg1"/>
                </a:solidFill>
              </a:rPr>
              <a:t>a viable benefit. </a:t>
            </a:r>
          </a:p>
          <a:p>
            <a:pPr marL="742950" lvl="1" indent="-285750">
              <a:buFont typeface="Arial" panose="020B0604020202020204" pitchFamily="34" charset="0"/>
              <a:buChar char="•"/>
            </a:pPr>
            <a:endParaRPr lang="en-US" sz="2800" dirty="0">
              <a:solidFill>
                <a:schemeClr val="bg1"/>
              </a:solidFill>
            </a:endParaRPr>
          </a:p>
          <a:p>
            <a:pPr marL="742950" lvl="1" indent="-285750">
              <a:buFont typeface="Arial" panose="020B0604020202020204" pitchFamily="34" charset="0"/>
              <a:buChar char="•"/>
            </a:pPr>
            <a:r>
              <a:rPr lang="en-US" sz="2800" dirty="0">
                <a:solidFill>
                  <a:schemeClr val="bg1"/>
                </a:solidFill>
              </a:rPr>
              <a:t>Consider in your analysis what </a:t>
            </a:r>
            <a:r>
              <a:rPr lang="en-US" sz="2800" b="1" dirty="0">
                <a:solidFill>
                  <a:schemeClr val="accent1">
                    <a:lumMod val="60000"/>
                    <a:lumOff val="40000"/>
                  </a:schemeClr>
                </a:solidFill>
              </a:rPr>
              <a:t>useful purpose</a:t>
            </a:r>
            <a:r>
              <a:rPr lang="en-US" sz="2800" dirty="0">
                <a:solidFill>
                  <a:schemeClr val="bg1"/>
                </a:solidFill>
              </a:rPr>
              <a:t> was that time savings directed toward.</a:t>
            </a:r>
          </a:p>
        </p:txBody>
      </p:sp>
      <p:sp>
        <p:nvSpPr>
          <p:cNvPr id="3" name="Rectangle 2"/>
          <p:cNvSpPr/>
          <p:nvPr/>
        </p:nvSpPr>
        <p:spPr>
          <a:xfrm>
            <a:off x="838200" y="403163"/>
            <a:ext cx="2004075" cy="769441"/>
          </a:xfrm>
          <a:prstGeom prst="rect">
            <a:avLst/>
          </a:prstGeom>
        </p:spPr>
        <p:txBody>
          <a:bodyPr wrap="none">
            <a:spAutoFit/>
          </a:bodyPr>
          <a:lstStyle/>
          <a:p>
            <a:r>
              <a:rPr lang="en-US" sz="4400" b="1" dirty="0">
                <a:solidFill>
                  <a:schemeClr val="accent4">
                    <a:lumMod val="60000"/>
                    <a:lumOff val="40000"/>
                  </a:schemeClr>
                </a:solidFill>
              </a:rPr>
              <a:t>Caution</a:t>
            </a:r>
          </a:p>
        </p:txBody>
      </p:sp>
    </p:spTree>
    <p:extLst>
      <p:ext uri="{BB962C8B-B14F-4D97-AF65-F5344CB8AC3E}">
        <p14:creationId xmlns:p14="http://schemas.microsoft.com/office/powerpoint/2010/main" val="2265829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35629" y="1443335"/>
            <a:ext cx="6096000" cy="3970318"/>
          </a:xfrm>
          <a:prstGeom prst="rect">
            <a:avLst/>
          </a:prstGeom>
        </p:spPr>
        <p:txBody>
          <a:bodyPr>
            <a:spAutoFit/>
          </a:bodyPr>
          <a:lstStyle/>
          <a:p>
            <a:r>
              <a:rPr lang="en-US" sz="2800" dirty="0">
                <a:solidFill>
                  <a:schemeClr val="bg1"/>
                </a:solidFill>
              </a:rPr>
              <a:t>Avoid </a:t>
            </a:r>
            <a:r>
              <a:rPr lang="en-US" sz="2800" b="1" dirty="0">
                <a:solidFill>
                  <a:schemeClr val="accent1">
                    <a:lumMod val="60000"/>
                    <a:lumOff val="40000"/>
                  </a:schemeClr>
                </a:solidFill>
              </a:rPr>
              <a:t>common errors </a:t>
            </a:r>
            <a:r>
              <a:rPr lang="en-US" sz="2800" dirty="0">
                <a:solidFill>
                  <a:schemeClr val="bg1"/>
                </a:solidFill>
              </a:rPr>
              <a:t>such as: </a:t>
            </a:r>
          </a:p>
          <a:p>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Double Counting </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Counting Sunk Costs </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Omitting Costs </a:t>
            </a:r>
          </a:p>
          <a:p>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Productivity Improvements Alone </a:t>
            </a:r>
          </a:p>
        </p:txBody>
      </p:sp>
      <p:sp>
        <p:nvSpPr>
          <p:cNvPr id="3" name="Rectangle 2"/>
          <p:cNvSpPr/>
          <p:nvPr/>
        </p:nvSpPr>
        <p:spPr>
          <a:xfrm>
            <a:off x="838200" y="403163"/>
            <a:ext cx="2004075" cy="769441"/>
          </a:xfrm>
          <a:prstGeom prst="rect">
            <a:avLst/>
          </a:prstGeom>
        </p:spPr>
        <p:txBody>
          <a:bodyPr wrap="none">
            <a:spAutoFit/>
          </a:bodyPr>
          <a:lstStyle/>
          <a:p>
            <a:r>
              <a:rPr lang="en-US" sz="4400" b="1" dirty="0">
                <a:solidFill>
                  <a:schemeClr val="accent4">
                    <a:lumMod val="60000"/>
                    <a:lumOff val="40000"/>
                  </a:schemeClr>
                </a:solidFill>
              </a:rPr>
              <a:t>Caution</a:t>
            </a:r>
          </a:p>
        </p:txBody>
      </p:sp>
    </p:spTree>
    <p:extLst>
      <p:ext uri="{BB962C8B-B14F-4D97-AF65-F5344CB8AC3E}">
        <p14:creationId xmlns:p14="http://schemas.microsoft.com/office/powerpoint/2010/main" val="343071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225531" y="2743591"/>
            <a:ext cx="3925242" cy="584775"/>
          </a:xfrm>
          <a:prstGeom prst="rect">
            <a:avLst/>
          </a:prstGeom>
        </p:spPr>
        <p:txBody>
          <a:bodyPr wrap="none">
            <a:spAutoFit/>
          </a:bodyPr>
          <a:lstStyle/>
          <a:p>
            <a:r>
              <a:rPr lang="en-US" sz="3200" b="1" dirty="0">
                <a:solidFill>
                  <a:schemeClr val="accent4">
                    <a:lumMod val="60000"/>
                    <a:lumOff val="40000"/>
                  </a:schemeClr>
                </a:solidFill>
              </a:rPr>
              <a:t>Quick Example of CBA</a:t>
            </a:r>
          </a:p>
        </p:txBody>
      </p:sp>
      <p:sp>
        <p:nvSpPr>
          <p:cNvPr id="4" name="Rectangle 3"/>
          <p:cNvSpPr/>
          <p:nvPr/>
        </p:nvSpPr>
        <p:spPr>
          <a:xfrm>
            <a:off x="2218443" y="3549133"/>
            <a:ext cx="7939418" cy="1200329"/>
          </a:xfrm>
          <a:prstGeom prst="rect">
            <a:avLst/>
          </a:prstGeom>
        </p:spPr>
        <p:txBody>
          <a:bodyPr wrap="none">
            <a:spAutoFit/>
          </a:bodyPr>
          <a:lstStyle/>
          <a:p>
            <a:pPr algn="ctr"/>
            <a:r>
              <a:rPr lang="en-US" sz="2400" b="1" dirty="0">
                <a:solidFill>
                  <a:schemeClr val="bg1"/>
                </a:solidFill>
              </a:rPr>
              <a:t>Proposed Solution </a:t>
            </a:r>
          </a:p>
          <a:p>
            <a:pPr algn="ctr"/>
            <a:r>
              <a:rPr lang="en-US" sz="2400" b="1" dirty="0">
                <a:solidFill>
                  <a:schemeClr val="bg1"/>
                </a:solidFill>
              </a:rPr>
              <a:t>for </a:t>
            </a:r>
          </a:p>
          <a:p>
            <a:pPr algn="ctr"/>
            <a:r>
              <a:rPr lang="en-US" sz="2400" b="1" dirty="0">
                <a:solidFill>
                  <a:schemeClr val="bg1"/>
                </a:solidFill>
              </a:rPr>
              <a:t>Increasing Child Support Collections of Foster Care Children   </a:t>
            </a:r>
          </a:p>
        </p:txBody>
      </p:sp>
    </p:spTree>
    <p:extLst>
      <p:ext uri="{BB962C8B-B14F-4D97-AF65-F5344CB8AC3E}">
        <p14:creationId xmlns:p14="http://schemas.microsoft.com/office/powerpoint/2010/main" val="6771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42256" y="940750"/>
            <a:ext cx="10787743" cy="4401205"/>
          </a:xfrm>
          <a:prstGeom prst="rect">
            <a:avLst/>
          </a:prstGeom>
        </p:spPr>
        <p:txBody>
          <a:bodyPr wrap="square">
            <a:spAutoFit/>
          </a:bodyPr>
          <a:lstStyle/>
          <a:p>
            <a:pPr lvl="1"/>
            <a:endParaRPr lang="en-US" sz="2800" dirty="0">
              <a:solidFill>
                <a:schemeClr val="bg1"/>
              </a:solidFill>
            </a:endParaRPr>
          </a:p>
          <a:p>
            <a:pPr lvl="1"/>
            <a:r>
              <a:rPr lang="en-US" sz="2800" b="1" dirty="0">
                <a:solidFill>
                  <a:schemeClr val="accent1">
                    <a:lumMod val="60000"/>
                    <a:lumOff val="40000"/>
                  </a:schemeClr>
                </a:solidFill>
              </a:rPr>
              <a:t>Baseline:</a:t>
            </a:r>
            <a:r>
              <a:rPr lang="en-US" sz="2800" dirty="0">
                <a:solidFill>
                  <a:schemeClr val="bg1"/>
                </a:solidFill>
              </a:rPr>
              <a:t> Based on a current population of 1000</a:t>
            </a:r>
          </a:p>
          <a:p>
            <a:pPr lvl="1"/>
            <a:endParaRPr lang="en-US" sz="2800" dirty="0">
              <a:solidFill>
                <a:schemeClr val="bg1"/>
              </a:solidFill>
            </a:endParaRPr>
          </a:p>
          <a:p>
            <a:pPr marL="1200150" lvl="2" indent="-285750">
              <a:buFont typeface="Arial" panose="020B0604020202020204" pitchFamily="34" charset="0"/>
              <a:buChar char="•"/>
            </a:pPr>
            <a:r>
              <a:rPr lang="en-US" sz="2800" b="1" dirty="0">
                <a:solidFill>
                  <a:schemeClr val="accent4">
                    <a:lumMod val="60000"/>
                    <a:lumOff val="40000"/>
                  </a:schemeClr>
                </a:solidFill>
              </a:rPr>
              <a:t>75% </a:t>
            </a:r>
            <a:r>
              <a:rPr lang="en-US" sz="2800" dirty="0">
                <a:solidFill>
                  <a:schemeClr val="bg1"/>
                </a:solidFill>
              </a:rPr>
              <a:t>of foster care population </a:t>
            </a:r>
            <a:r>
              <a:rPr lang="en-US" sz="2800" b="1" u="sng" dirty="0">
                <a:solidFill>
                  <a:schemeClr val="accent1">
                    <a:lumMod val="60000"/>
                    <a:lumOff val="40000"/>
                  </a:schemeClr>
                </a:solidFill>
              </a:rPr>
              <a:t>could be referred </a:t>
            </a:r>
            <a:r>
              <a:rPr lang="en-US" sz="2800" dirty="0">
                <a:solidFill>
                  <a:schemeClr val="bg1"/>
                </a:solidFill>
              </a:rPr>
              <a:t>to child support.</a:t>
            </a:r>
          </a:p>
          <a:p>
            <a:pPr lvl="2"/>
            <a:r>
              <a:rPr lang="en-US" sz="2800" dirty="0">
                <a:solidFill>
                  <a:schemeClr val="bg1"/>
                </a:solidFill>
              </a:rPr>
              <a:t>  </a:t>
            </a:r>
          </a:p>
          <a:p>
            <a:pPr marL="1200150" lvl="2" indent="-285750">
              <a:buFont typeface="Arial" panose="020B0604020202020204" pitchFamily="34" charset="0"/>
              <a:buChar char="•"/>
            </a:pPr>
            <a:r>
              <a:rPr lang="en-US" sz="2800" dirty="0">
                <a:solidFill>
                  <a:schemeClr val="bg1"/>
                </a:solidFill>
              </a:rPr>
              <a:t>Currently, only </a:t>
            </a:r>
            <a:r>
              <a:rPr lang="en-US" sz="2800" b="1" dirty="0">
                <a:solidFill>
                  <a:schemeClr val="accent4">
                    <a:lumMod val="60000"/>
                    <a:lumOff val="40000"/>
                  </a:schemeClr>
                </a:solidFill>
              </a:rPr>
              <a:t>20% </a:t>
            </a:r>
            <a:r>
              <a:rPr lang="en-US" sz="2800" dirty="0">
                <a:solidFill>
                  <a:schemeClr val="bg1"/>
                </a:solidFill>
              </a:rPr>
              <a:t>of eligible cases </a:t>
            </a:r>
            <a:r>
              <a:rPr lang="en-US" sz="2800" b="1" u="sng" dirty="0">
                <a:solidFill>
                  <a:schemeClr val="accent1">
                    <a:lumMod val="60000"/>
                    <a:lumOff val="40000"/>
                  </a:schemeClr>
                </a:solidFill>
              </a:rPr>
              <a:t>are referred</a:t>
            </a:r>
            <a:r>
              <a:rPr lang="en-US" sz="2800" dirty="0">
                <a:solidFill>
                  <a:schemeClr val="bg1"/>
                </a:solidFill>
              </a:rPr>
              <a:t>.</a:t>
            </a:r>
          </a:p>
          <a:p>
            <a:pPr lvl="2"/>
            <a:endParaRPr lang="en-US" sz="2800" b="1" u="sng" dirty="0">
              <a:solidFill>
                <a:schemeClr val="bg1"/>
              </a:solidFill>
            </a:endParaRPr>
          </a:p>
          <a:p>
            <a:pPr marL="1200150" lvl="2" indent="-285750">
              <a:buFont typeface="Arial" panose="020B0604020202020204" pitchFamily="34" charset="0"/>
              <a:buChar char="•"/>
            </a:pPr>
            <a:r>
              <a:rPr lang="en-US" sz="2800" dirty="0">
                <a:solidFill>
                  <a:schemeClr val="bg1"/>
                </a:solidFill>
              </a:rPr>
              <a:t>We know that </a:t>
            </a:r>
            <a:r>
              <a:rPr lang="en-US" sz="2800" b="1" dirty="0">
                <a:solidFill>
                  <a:schemeClr val="accent4">
                    <a:lumMod val="60000"/>
                    <a:lumOff val="40000"/>
                  </a:schemeClr>
                </a:solidFill>
              </a:rPr>
              <a:t>20% </a:t>
            </a:r>
            <a:r>
              <a:rPr lang="en-US" sz="2800" dirty="0">
                <a:solidFill>
                  <a:schemeClr val="bg1"/>
                </a:solidFill>
              </a:rPr>
              <a:t>of all cases referred </a:t>
            </a:r>
            <a:r>
              <a:rPr lang="en-US" sz="2800" b="1" u="sng" dirty="0">
                <a:solidFill>
                  <a:schemeClr val="accent1">
                    <a:lumMod val="60000"/>
                    <a:lumOff val="40000"/>
                  </a:schemeClr>
                </a:solidFill>
              </a:rPr>
              <a:t>are collected</a:t>
            </a:r>
            <a:r>
              <a:rPr lang="en-US" sz="2800" dirty="0">
                <a:solidFill>
                  <a:schemeClr val="bg1"/>
                </a:solidFill>
              </a:rPr>
              <a:t>. </a:t>
            </a:r>
          </a:p>
          <a:p>
            <a:pPr lvl="2"/>
            <a:endParaRPr lang="en-US" sz="2800" dirty="0">
              <a:solidFill>
                <a:schemeClr val="bg1"/>
              </a:solidFill>
            </a:endParaRPr>
          </a:p>
          <a:p>
            <a:pPr marL="1200150" lvl="2" indent="-285750">
              <a:buFont typeface="Arial" panose="020B0604020202020204" pitchFamily="34" charset="0"/>
              <a:buChar char="•"/>
            </a:pPr>
            <a:r>
              <a:rPr lang="en-US" sz="2800" dirty="0">
                <a:solidFill>
                  <a:schemeClr val="bg1"/>
                </a:solidFill>
              </a:rPr>
              <a:t>The average collected payment is </a:t>
            </a:r>
            <a:r>
              <a:rPr lang="en-US" sz="2800" b="1" dirty="0">
                <a:solidFill>
                  <a:schemeClr val="accent4">
                    <a:lumMod val="60000"/>
                    <a:lumOff val="40000"/>
                  </a:schemeClr>
                </a:solidFill>
              </a:rPr>
              <a:t>$76.40 </a:t>
            </a:r>
            <a:r>
              <a:rPr lang="en-US" sz="2800" dirty="0">
                <a:solidFill>
                  <a:schemeClr val="bg1"/>
                </a:solidFill>
              </a:rPr>
              <a:t>per month.</a:t>
            </a:r>
          </a:p>
        </p:txBody>
      </p:sp>
    </p:spTree>
    <p:extLst>
      <p:ext uri="{BB962C8B-B14F-4D97-AF65-F5344CB8AC3E}">
        <p14:creationId xmlns:p14="http://schemas.microsoft.com/office/powerpoint/2010/main" val="93491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18458" y="897208"/>
            <a:ext cx="10853056" cy="5262979"/>
          </a:xfrm>
          <a:prstGeom prst="rect">
            <a:avLst/>
          </a:prstGeom>
        </p:spPr>
        <p:txBody>
          <a:bodyPr wrap="square">
            <a:spAutoFit/>
          </a:bodyPr>
          <a:lstStyle/>
          <a:p>
            <a:endParaRPr lang="en-US" sz="2800" b="1" dirty="0">
              <a:solidFill>
                <a:schemeClr val="bg1"/>
              </a:solidFill>
            </a:endParaRPr>
          </a:p>
          <a:p>
            <a:pPr lvl="1"/>
            <a:r>
              <a:rPr lang="en-US" sz="2800" b="1" dirty="0">
                <a:solidFill>
                  <a:schemeClr val="accent1">
                    <a:lumMod val="60000"/>
                    <a:lumOff val="40000"/>
                  </a:schemeClr>
                </a:solidFill>
              </a:rPr>
              <a:t>Measurement Plan: </a:t>
            </a:r>
          </a:p>
          <a:p>
            <a:pPr lvl="1"/>
            <a:endParaRPr lang="en-US" sz="2800" b="1" dirty="0">
              <a:solidFill>
                <a:schemeClr val="accent1">
                  <a:lumMod val="60000"/>
                  <a:lumOff val="40000"/>
                </a:schemeClr>
              </a:solidFill>
            </a:endParaRPr>
          </a:p>
          <a:p>
            <a:pPr marL="1200150" lvl="2" indent="-285750">
              <a:buFont typeface="Arial" panose="020B0604020202020204" pitchFamily="34" charset="0"/>
              <a:buChar char="•"/>
            </a:pPr>
            <a:r>
              <a:rPr lang="en-US" sz="2800" dirty="0">
                <a:solidFill>
                  <a:schemeClr val="bg1"/>
                </a:solidFill>
              </a:rPr>
              <a:t>Actual collections will be measured.  </a:t>
            </a:r>
          </a:p>
          <a:p>
            <a:pPr lvl="2"/>
            <a:endParaRPr lang="en-US" sz="2800" dirty="0">
              <a:solidFill>
                <a:schemeClr val="bg1"/>
              </a:solidFill>
            </a:endParaRPr>
          </a:p>
          <a:p>
            <a:pPr marL="1200150" lvl="2" indent="-285750">
              <a:buFont typeface="Arial" panose="020B0604020202020204" pitchFamily="34" charset="0"/>
              <a:buChar char="•"/>
            </a:pPr>
            <a:r>
              <a:rPr lang="en-US" sz="2800" dirty="0">
                <a:solidFill>
                  <a:schemeClr val="bg1"/>
                </a:solidFill>
              </a:rPr>
              <a:t>Estimate </a:t>
            </a:r>
            <a:r>
              <a:rPr lang="en-US" sz="2800" b="1" dirty="0">
                <a:solidFill>
                  <a:schemeClr val="accent4">
                    <a:lumMod val="60000"/>
                    <a:lumOff val="40000"/>
                  </a:schemeClr>
                </a:solidFill>
              </a:rPr>
              <a:t>75%</a:t>
            </a:r>
            <a:r>
              <a:rPr lang="en-US" sz="2800" dirty="0">
                <a:solidFill>
                  <a:schemeClr val="bg1"/>
                </a:solidFill>
              </a:rPr>
              <a:t> of </a:t>
            </a:r>
            <a:r>
              <a:rPr lang="en-US" sz="2800" b="1" dirty="0">
                <a:solidFill>
                  <a:schemeClr val="accent4">
                    <a:lumMod val="60000"/>
                    <a:lumOff val="40000"/>
                  </a:schemeClr>
                </a:solidFill>
              </a:rPr>
              <a:t>Year 3 </a:t>
            </a:r>
            <a:r>
              <a:rPr lang="en-US" sz="2800" dirty="0">
                <a:solidFill>
                  <a:schemeClr val="bg1"/>
                </a:solidFill>
              </a:rPr>
              <a:t>population of 1000 </a:t>
            </a:r>
            <a:r>
              <a:rPr lang="en-US" sz="2800" b="1" u="sng" dirty="0">
                <a:solidFill>
                  <a:schemeClr val="accent1">
                    <a:lumMod val="60000"/>
                    <a:lumOff val="40000"/>
                  </a:schemeClr>
                </a:solidFill>
              </a:rPr>
              <a:t>could still be referred</a:t>
            </a:r>
            <a:r>
              <a:rPr lang="en-US" sz="2800" b="1" dirty="0">
                <a:solidFill>
                  <a:schemeClr val="accent1">
                    <a:lumMod val="60000"/>
                    <a:lumOff val="40000"/>
                  </a:schemeClr>
                </a:solidFill>
              </a:rPr>
              <a:t> </a:t>
            </a:r>
            <a:r>
              <a:rPr lang="en-US" sz="2800" dirty="0">
                <a:solidFill>
                  <a:schemeClr val="bg1"/>
                </a:solidFill>
              </a:rPr>
              <a:t>to child support.  </a:t>
            </a:r>
          </a:p>
          <a:p>
            <a:pPr lvl="2"/>
            <a:endParaRPr lang="en-US" sz="2800" dirty="0">
              <a:solidFill>
                <a:schemeClr val="bg1"/>
              </a:solidFill>
            </a:endParaRPr>
          </a:p>
          <a:p>
            <a:pPr marL="1200150" lvl="2" indent="-285750">
              <a:buFont typeface="Arial" panose="020B0604020202020204" pitchFamily="34" charset="0"/>
              <a:buChar char="•"/>
            </a:pPr>
            <a:r>
              <a:rPr lang="en-US" sz="2800" dirty="0">
                <a:solidFill>
                  <a:schemeClr val="bg1"/>
                </a:solidFill>
              </a:rPr>
              <a:t>The proposed solution </a:t>
            </a:r>
            <a:r>
              <a:rPr lang="en-US" sz="2800" b="1" u="sng" dirty="0">
                <a:solidFill>
                  <a:schemeClr val="accent1">
                    <a:lumMod val="60000"/>
                    <a:lumOff val="40000"/>
                  </a:schemeClr>
                </a:solidFill>
              </a:rPr>
              <a:t>will result </a:t>
            </a:r>
            <a:r>
              <a:rPr lang="en-US" sz="2800" dirty="0">
                <a:solidFill>
                  <a:schemeClr val="bg1"/>
                </a:solidFill>
              </a:rPr>
              <a:t>in </a:t>
            </a:r>
            <a:r>
              <a:rPr lang="en-US" sz="2800" b="1" dirty="0">
                <a:solidFill>
                  <a:schemeClr val="accent4">
                    <a:lumMod val="60000"/>
                    <a:lumOff val="40000"/>
                  </a:schemeClr>
                </a:solidFill>
              </a:rPr>
              <a:t>100% </a:t>
            </a:r>
            <a:r>
              <a:rPr lang="en-US" sz="2800" dirty="0">
                <a:solidFill>
                  <a:schemeClr val="bg1"/>
                </a:solidFill>
              </a:rPr>
              <a:t>referral rate. </a:t>
            </a:r>
          </a:p>
          <a:p>
            <a:pPr lvl="2"/>
            <a:endParaRPr lang="en-US" sz="2800" dirty="0">
              <a:solidFill>
                <a:schemeClr val="bg1"/>
              </a:solidFill>
            </a:endParaRPr>
          </a:p>
          <a:p>
            <a:pPr marL="1200150" lvl="2" indent="-285750">
              <a:buFont typeface="Arial" panose="020B0604020202020204" pitchFamily="34" charset="0"/>
              <a:buChar char="•"/>
            </a:pPr>
            <a:r>
              <a:rPr lang="en-US" sz="2800" dirty="0">
                <a:solidFill>
                  <a:schemeClr val="bg1"/>
                </a:solidFill>
              </a:rPr>
              <a:t>The same 20% collected with an average payment of $76.40 per month.</a:t>
            </a:r>
          </a:p>
        </p:txBody>
      </p:sp>
    </p:spTree>
    <p:extLst>
      <p:ext uri="{BB962C8B-B14F-4D97-AF65-F5344CB8AC3E}">
        <p14:creationId xmlns:p14="http://schemas.microsoft.com/office/powerpoint/2010/main" val="1285110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28194" y="1573666"/>
            <a:ext cx="7553325" cy="4429125"/>
          </a:xfrm>
          <a:prstGeom prst="rect">
            <a:avLst/>
          </a:prstGeom>
        </p:spPr>
      </p:pic>
      <p:sp>
        <p:nvSpPr>
          <p:cNvPr id="4" name="Rectangle 3"/>
          <p:cNvSpPr/>
          <p:nvPr/>
        </p:nvSpPr>
        <p:spPr>
          <a:xfrm>
            <a:off x="5040086" y="1676400"/>
            <a:ext cx="2351314"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510802" y="1676400"/>
            <a:ext cx="2351314"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25142" y="1619934"/>
            <a:ext cx="1959428" cy="646331"/>
          </a:xfrm>
          <a:prstGeom prst="rect">
            <a:avLst/>
          </a:prstGeom>
          <a:noFill/>
        </p:spPr>
        <p:txBody>
          <a:bodyPr wrap="square" rtlCol="0">
            <a:spAutoFit/>
          </a:bodyPr>
          <a:lstStyle/>
          <a:p>
            <a:pPr algn="ctr"/>
            <a:r>
              <a:rPr lang="en-US" dirty="0">
                <a:solidFill>
                  <a:srgbClr val="3E438A"/>
                </a:solidFill>
                <a:latin typeface="Arial" panose="020B0604020202020204" pitchFamily="34" charset="0"/>
                <a:cs typeface="Arial" panose="020B0604020202020204" pitchFamily="34" charset="0"/>
              </a:rPr>
              <a:t>Current Solution (Baseline)</a:t>
            </a:r>
          </a:p>
        </p:txBody>
      </p:sp>
      <p:sp>
        <p:nvSpPr>
          <p:cNvPr id="7" name="TextBox 6"/>
          <p:cNvSpPr txBox="1"/>
          <p:nvPr/>
        </p:nvSpPr>
        <p:spPr>
          <a:xfrm>
            <a:off x="7668474" y="1619933"/>
            <a:ext cx="2117440" cy="646331"/>
          </a:xfrm>
          <a:prstGeom prst="rect">
            <a:avLst/>
          </a:prstGeom>
          <a:noFill/>
        </p:spPr>
        <p:txBody>
          <a:bodyPr wrap="square" rtlCol="0">
            <a:spAutoFit/>
          </a:bodyPr>
          <a:lstStyle/>
          <a:p>
            <a:pPr algn="ctr"/>
            <a:r>
              <a:rPr lang="en-US" dirty="0">
                <a:solidFill>
                  <a:srgbClr val="3E438A"/>
                </a:solidFill>
                <a:latin typeface="Arial" panose="020B0604020202020204" pitchFamily="34" charset="0"/>
                <a:cs typeface="Arial" panose="020B0604020202020204" pitchFamily="34" charset="0"/>
              </a:rPr>
              <a:t>Proposed Solution (Estimate)</a:t>
            </a:r>
          </a:p>
        </p:txBody>
      </p:sp>
      <p:sp>
        <p:nvSpPr>
          <p:cNvPr id="8" name="Rectangle 7"/>
          <p:cNvSpPr/>
          <p:nvPr/>
        </p:nvSpPr>
        <p:spPr>
          <a:xfrm>
            <a:off x="762000" y="403163"/>
            <a:ext cx="5582106" cy="523220"/>
          </a:xfrm>
          <a:prstGeom prst="rect">
            <a:avLst/>
          </a:prstGeom>
        </p:spPr>
        <p:txBody>
          <a:bodyPr wrap="none">
            <a:spAutoFit/>
          </a:bodyPr>
          <a:lstStyle/>
          <a:p>
            <a:r>
              <a:rPr lang="en-US" sz="2800" b="1" dirty="0">
                <a:solidFill>
                  <a:schemeClr val="accent4">
                    <a:lumMod val="60000"/>
                    <a:lumOff val="40000"/>
                  </a:schemeClr>
                </a:solidFill>
              </a:rPr>
              <a:t>Comparison of Baseline to Proposed</a:t>
            </a:r>
          </a:p>
        </p:txBody>
      </p:sp>
    </p:spTree>
    <p:extLst>
      <p:ext uri="{BB962C8B-B14F-4D97-AF65-F5344CB8AC3E}">
        <p14:creationId xmlns:p14="http://schemas.microsoft.com/office/powerpoint/2010/main" val="305172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54585" y="1295400"/>
            <a:ext cx="8569392" cy="4310743"/>
          </a:xfrm>
          <a:prstGeom prst="rect">
            <a:avLst/>
          </a:prstGeom>
        </p:spPr>
      </p:pic>
      <p:sp>
        <p:nvSpPr>
          <p:cNvPr id="4" name="Rectangle 3"/>
          <p:cNvSpPr/>
          <p:nvPr/>
        </p:nvSpPr>
        <p:spPr>
          <a:xfrm>
            <a:off x="838200" y="362673"/>
            <a:ext cx="5836791" cy="523220"/>
          </a:xfrm>
          <a:prstGeom prst="rect">
            <a:avLst/>
          </a:prstGeom>
        </p:spPr>
        <p:txBody>
          <a:bodyPr wrap="none">
            <a:spAutoFit/>
          </a:bodyPr>
          <a:lstStyle/>
          <a:p>
            <a:r>
              <a:rPr lang="en-US" sz="2800" b="1" dirty="0">
                <a:solidFill>
                  <a:schemeClr val="accent4">
                    <a:lumMod val="60000"/>
                    <a:lumOff val="40000"/>
                  </a:schemeClr>
                </a:solidFill>
              </a:rPr>
              <a:t>Project Values for Each Period of Time</a:t>
            </a:r>
          </a:p>
        </p:txBody>
      </p:sp>
      <p:sp>
        <p:nvSpPr>
          <p:cNvPr id="5" name="Rectangle 4"/>
          <p:cNvSpPr/>
          <p:nvPr/>
        </p:nvSpPr>
        <p:spPr>
          <a:xfrm>
            <a:off x="1567543" y="2286000"/>
            <a:ext cx="9427028" cy="794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778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19325" y="1621971"/>
            <a:ext cx="7753350" cy="3648075"/>
          </a:xfrm>
          <a:prstGeom prst="rect">
            <a:avLst/>
          </a:prstGeom>
        </p:spPr>
      </p:pic>
      <p:sp>
        <p:nvSpPr>
          <p:cNvPr id="3" name="TextBox 2"/>
          <p:cNvSpPr txBox="1"/>
          <p:nvPr/>
        </p:nvSpPr>
        <p:spPr>
          <a:xfrm>
            <a:off x="934810" y="489858"/>
            <a:ext cx="4611904" cy="523220"/>
          </a:xfrm>
          <a:prstGeom prst="rect">
            <a:avLst/>
          </a:prstGeom>
          <a:noFill/>
        </p:spPr>
        <p:txBody>
          <a:bodyPr wrap="none" rtlCol="0">
            <a:spAutoFit/>
          </a:bodyPr>
          <a:lstStyle/>
          <a:p>
            <a:r>
              <a:rPr lang="en-US" sz="2800" b="1" dirty="0">
                <a:solidFill>
                  <a:schemeClr val="accent4">
                    <a:lumMod val="60000"/>
                    <a:lumOff val="40000"/>
                  </a:schemeClr>
                </a:solidFill>
              </a:rPr>
              <a:t>Projected Breakeven in Year 5</a:t>
            </a:r>
          </a:p>
        </p:txBody>
      </p:sp>
      <p:sp>
        <p:nvSpPr>
          <p:cNvPr id="6" name="Rectangle 5"/>
          <p:cNvSpPr/>
          <p:nvPr/>
        </p:nvSpPr>
        <p:spPr>
          <a:xfrm>
            <a:off x="1524000" y="4534582"/>
            <a:ext cx="7489371" cy="794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146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186543" y="1683528"/>
            <a:ext cx="10493828" cy="954107"/>
          </a:xfrm>
          <a:prstGeom prst="rect">
            <a:avLst/>
          </a:prstGeom>
        </p:spPr>
        <p:txBody>
          <a:bodyPr wrap="square">
            <a:spAutoFit/>
          </a:bodyPr>
          <a:lstStyle/>
          <a:p>
            <a:r>
              <a:rPr lang="en-US" sz="2800" b="1" dirty="0">
                <a:solidFill>
                  <a:schemeClr val="accent1">
                    <a:lumMod val="60000"/>
                    <a:lumOff val="40000"/>
                  </a:schemeClr>
                </a:solidFill>
              </a:rPr>
              <a:t>Suggest creating a narrative description </a:t>
            </a:r>
            <a:r>
              <a:rPr lang="en-US" sz="2800" dirty="0">
                <a:solidFill>
                  <a:schemeClr val="bg1"/>
                </a:solidFill>
              </a:rPr>
              <a:t>of costs and benefits, including how they were derived </a:t>
            </a:r>
          </a:p>
        </p:txBody>
      </p:sp>
      <p:sp>
        <p:nvSpPr>
          <p:cNvPr id="5" name="Rectangle 4"/>
          <p:cNvSpPr/>
          <p:nvPr/>
        </p:nvSpPr>
        <p:spPr>
          <a:xfrm>
            <a:off x="489858" y="447197"/>
            <a:ext cx="10493828" cy="520233"/>
          </a:xfrm>
          <a:prstGeom prst="rect">
            <a:avLst/>
          </a:prstGeom>
        </p:spPr>
        <p:txBody>
          <a:bodyPr wrap="square">
            <a:spAutoFit/>
          </a:bodyPr>
          <a:lstStyle/>
          <a:p>
            <a:r>
              <a:rPr lang="en-US" sz="2800" b="1" dirty="0">
                <a:solidFill>
                  <a:schemeClr val="accent4">
                    <a:lumMod val="60000"/>
                    <a:lumOff val="40000"/>
                  </a:schemeClr>
                </a:solidFill>
              </a:rPr>
              <a:t>Must be able to describe and defend</a:t>
            </a:r>
          </a:p>
        </p:txBody>
      </p:sp>
      <p:sp>
        <p:nvSpPr>
          <p:cNvPr id="6" name="Rectangle 5"/>
          <p:cNvSpPr/>
          <p:nvPr/>
        </p:nvSpPr>
        <p:spPr>
          <a:xfrm>
            <a:off x="1186543" y="2637635"/>
            <a:ext cx="10493828" cy="2246769"/>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1"/>
                </a:solidFill>
              </a:rPr>
              <a:t>There are </a:t>
            </a:r>
            <a:r>
              <a:rPr lang="en-US" sz="2800" b="1" dirty="0">
                <a:solidFill>
                  <a:schemeClr val="accent4">
                    <a:lumMod val="60000"/>
                    <a:lumOff val="40000"/>
                  </a:schemeClr>
                </a:solidFill>
              </a:rPr>
              <a:t>no automatic disapprovals </a:t>
            </a:r>
            <a:r>
              <a:rPr lang="en-US" sz="2800" dirty="0">
                <a:solidFill>
                  <a:schemeClr val="bg1"/>
                </a:solidFill>
              </a:rPr>
              <a:t>for cost benefit analyses that fail to breakeven. </a:t>
            </a:r>
          </a:p>
          <a:p>
            <a:pPr marL="742950" lvl="1" indent="-285750">
              <a:buFont typeface="Arial" panose="020B0604020202020204" pitchFamily="34" charset="0"/>
              <a:buChar char="•"/>
            </a:pPr>
            <a:r>
              <a:rPr lang="en-US" sz="2800" dirty="0">
                <a:solidFill>
                  <a:schemeClr val="bg1"/>
                </a:solidFill>
              </a:rPr>
              <a:t>If the analysis will not breakeven, you may be asked to </a:t>
            </a:r>
            <a:r>
              <a:rPr lang="en-US" sz="2800" b="1" dirty="0">
                <a:solidFill>
                  <a:schemeClr val="accent4">
                    <a:lumMod val="60000"/>
                    <a:lumOff val="40000"/>
                  </a:schemeClr>
                </a:solidFill>
              </a:rPr>
              <a:t>prove</a:t>
            </a:r>
            <a:r>
              <a:rPr lang="en-US" sz="2800" dirty="0">
                <a:solidFill>
                  <a:schemeClr val="bg1"/>
                </a:solidFill>
              </a:rPr>
              <a:t> that the measurable outcomes are </a:t>
            </a:r>
            <a:r>
              <a:rPr lang="en-US" sz="2800" b="1" dirty="0">
                <a:solidFill>
                  <a:schemeClr val="accent4">
                    <a:lumMod val="60000"/>
                    <a:lumOff val="40000"/>
                  </a:schemeClr>
                </a:solidFill>
              </a:rPr>
              <a:t>worth the cost </a:t>
            </a:r>
            <a:r>
              <a:rPr lang="en-US" sz="2800" dirty="0">
                <a:solidFill>
                  <a:schemeClr val="bg1"/>
                </a:solidFill>
              </a:rPr>
              <a:t>of investment, and that those costs are reasonable. </a:t>
            </a:r>
          </a:p>
        </p:txBody>
      </p:sp>
    </p:spTree>
    <p:extLst>
      <p:ext uri="{BB962C8B-B14F-4D97-AF65-F5344CB8AC3E}">
        <p14:creationId xmlns:p14="http://schemas.microsoft.com/office/powerpoint/2010/main" val="102776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72300"/>
          </a:xfrm>
          <a:prstGeom prst="rect">
            <a:avLst/>
          </a:prstGeom>
        </p:spPr>
      </p:pic>
      <p:sp>
        <p:nvSpPr>
          <p:cNvPr id="4" name="Rectangle 3"/>
          <p:cNvSpPr/>
          <p:nvPr/>
        </p:nvSpPr>
        <p:spPr>
          <a:xfrm>
            <a:off x="2679700" y="3748544"/>
            <a:ext cx="8775700" cy="2677656"/>
          </a:xfrm>
          <a:prstGeom prst="rect">
            <a:avLst/>
          </a:prstGeom>
        </p:spPr>
        <p:txBody>
          <a:bodyPr wrap="square">
            <a:spAutoFit/>
          </a:bodyPr>
          <a:lstStyle/>
          <a:p>
            <a:pPr algn="ctr"/>
            <a:r>
              <a:rPr lang="en-US" sz="2400"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Pluto is not a planet, citing the official definition, </a:t>
            </a:r>
          </a:p>
          <a:p>
            <a:pPr algn="ctr"/>
            <a:r>
              <a:rPr lang="en-US" sz="2400"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which states that a planet is a celestial body that:</a:t>
            </a:r>
          </a:p>
          <a:p>
            <a:endParaRPr lang="en-US" sz="2400"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a:p>
            <a:pPr lvl="4"/>
            <a:r>
              <a:rPr lang="en-US" sz="2400"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 Is in orbit around the sun.</a:t>
            </a:r>
          </a:p>
          <a:p>
            <a:pPr lvl="4"/>
            <a:r>
              <a:rPr lang="en-US" sz="2400"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 Is round or nearly round.</a:t>
            </a:r>
          </a:p>
          <a:p>
            <a:pPr lvl="4"/>
            <a:r>
              <a:rPr lang="en-US" sz="2400"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 Is not surrounded by objects of similar size and characteristics.</a:t>
            </a:r>
          </a:p>
        </p:txBody>
      </p:sp>
      <p:sp>
        <p:nvSpPr>
          <p:cNvPr id="5" name="Rectangle 4"/>
          <p:cNvSpPr/>
          <p:nvPr/>
        </p:nvSpPr>
        <p:spPr>
          <a:xfrm>
            <a:off x="240255" y="437938"/>
            <a:ext cx="3428104" cy="1938992"/>
          </a:xfrm>
          <a:prstGeom prst="rect">
            <a:avLst/>
          </a:prstGeom>
        </p:spPr>
        <p:txBody>
          <a:bodyPr wrap="square">
            <a:spAutoFit/>
          </a:bodyPr>
          <a:lstStyle/>
          <a:p>
            <a:pPr algn="ctr"/>
            <a:r>
              <a:rPr lang="en-US" sz="2400"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Another expert, Gareth Williams, associate director of the IAU's Minor Planet Center, says …</a:t>
            </a:r>
          </a:p>
        </p:txBody>
      </p:sp>
    </p:spTree>
    <p:extLst>
      <p:ext uri="{BB962C8B-B14F-4D97-AF65-F5344CB8AC3E}">
        <p14:creationId xmlns:p14="http://schemas.microsoft.com/office/powerpoint/2010/main" val="344639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40228" y="426142"/>
            <a:ext cx="10504715" cy="6017288"/>
          </a:xfrm>
          <a:prstGeom prst="rect">
            <a:avLst/>
          </a:prstGeom>
        </p:spPr>
        <p:txBody>
          <a:bodyPr wrap="square">
            <a:spAutoFit/>
          </a:bodyPr>
          <a:lstStyle/>
          <a:p>
            <a:pPr>
              <a:lnSpc>
                <a:spcPct val="107000"/>
              </a:lnSpc>
              <a:spcAft>
                <a:spcPts val="800"/>
              </a:spcAft>
            </a:pPr>
            <a:r>
              <a:rPr lang="en-US" sz="28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Monetizing Soft Benefits</a:t>
            </a:r>
          </a:p>
          <a:p>
            <a:pPr>
              <a:lnSpc>
                <a:spcPct val="107000"/>
              </a:lnSpc>
              <a:spcAft>
                <a:spcPts val="800"/>
              </a:spcAft>
            </a:pP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boundary between these types of benefit is not always clear and </a:t>
            </a:r>
            <a:r>
              <a:rPr lang="en-US" sz="28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depends on the judgement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of the analyst. </a:t>
            </a:r>
          </a:p>
          <a:p>
            <a:pPr>
              <a:lnSpc>
                <a:spcPct val="107000"/>
              </a:lnSpc>
              <a:spcAft>
                <a:spcPts val="800"/>
              </a:spcAft>
            </a:pPr>
            <a:endPar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Sometimes, "</a:t>
            </a:r>
            <a:r>
              <a:rPr lang="en-US" sz="28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experimental" evaluations</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involving partial methods for valuing benefits, may be used.</a:t>
            </a:r>
          </a:p>
          <a:p>
            <a:pPr>
              <a:lnSpc>
                <a:spcPct val="107000"/>
              </a:lnSpc>
              <a:spcAft>
                <a:spcPts val="800"/>
              </a:spcAft>
            </a:pPr>
            <a:endPar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You, as the </a:t>
            </a:r>
            <a:r>
              <a:rPr lang="en-US" sz="28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subject matter expert</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are familiar with the micro effects of your process.  Your </a:t>
            </a:r>
            <a:r>
              <a:rPr lang="en-US" sz="2800" b="1"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judgment, historical knowledge, and expertise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likely be the </a:t>
            </a:r>
            <a:r>
              <a:rPr lang="en-US" sz="28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best tools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identifying value. </a:t>
            </a:r>
          </a:p>
          <a:p>
            <a:pPr>
              <a:lnSpc>
                <a:spcPct val="107000"/>
              </a:lnSpc>
              <a:spcAft>
                <a:spcPts val="800"/>
              </a:spcAft>
            </a:pPr>
            <a:endPar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Based on these tools, you construct a </a:t>
            </a:r>
            <a:r>
              <a:rPr lang="en-US" sz="2800" b="1"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defendable rationale</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403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93160" y="1796703"/>
            <a:ext cx="6005683" cy="1446550"/>
          </a:xfrm>
          <a:prstGeom prst="rect">
            <a:avLst/>
          </a:prstGeom>
          <a:noFill/>
        </p:spPr>
        <p:txBody>
          <a:bodyPr wrap="none" rtlCol="0">
            <a:spAutoFit/>
          </a:bodyPr>
          <a:lstStyle/>
          <a:p>
            <a:pPr algn="ctr"/>
            <a:r>
              <a:rPr lang="en-US" sz="3200" b="1" dirty="0">
                <a:solidFill>
                  <a:schemeClr val="bg1"/>
                </a:solidFill>
              </a:rPr>
              <a:t>Quantify Intangible (Soft) Benefit</a:t>
            </a:r>
          </a:p>
          <a:p>
            <a:pPr algn="ctr"/>
            <a:r>
              <a:rPr lang="en-US" sz="2800" dirty="0">
                <a:solidFill>
                  <a:schemeClr val="bg1"/>
                </a:solidFill>
              </a:rPr>
              <a:t> </a:t>
            </a:r>
          </a:p>
          <a:p>
            <a:pPr algn="ctr"/>
            <a:r>
              <a:rPr lang="en-US" sz="2800" b="1" dirty="0">
                <a:solidFill>
                  <a:schemeClr val="bg1"/>
                </a:solidFill>
              </a:rPr>
              <a:t>Example:</a:t>
            </a:r>
            <a:r>
              <a:rPr lang="en-US" sz="2800" b="1" dirty="0">
                <a:solidFill>
                  <a:schemeClr val="accent1">
                    <a:lumMod val="60000"/>
                    <a:lumOff val="40000"/>
                  </a:schemeClr>
                </a:solidFill>
              </a:rPr>
              <a:t> Improved Customer Goodwill</a:t>
            </a:r>
          </a:p>
        </p:txBody>
      </p:sp>
      <p:sp>
        <p:nvSpPr>
          <p:cNvPr id="4" name="TextBox 3"/>
          <p:cNvSpPr txBox="1"/>
          <p:nvPr/>
        </p:nvSpPr>
        <p:spPr>
          <a:xfrm>
            <a:off x="4387104" y="3740150"/>
            <a:ext cx="3417795" cy="523220"/>
          </a:xfrm>
          <a:prstGeom prst="rect">
            <a:avLst/>
          </a:prstGeom>
          <a:noFill/>
        </p:spPr>
        <p:txBody>
          <a:bodyPr wrap="none" rtlCol="0">
            <a:spAutoFit/>
          </a:bodyPr>
          <a:lstStyle/>
          <a:p>
            <a:r>
              <a:rPr lang="en-US" sz="2800" b="1" dirty="0">
                <a:solidFill>
                  <a:schemeClr val="accent4">
                    <a:lumMod val="60000"/>
                    <a:lumOff val="40000"/>
                  </a:schemeClr>
                </a:solidFill>
                <a:effectLst>
                  <a:outerShdw blurRad="38100" dist="38100" dir="2700000" algn="tl">
                    <a:srgbClr val="000000">
                      <a:alpha val="43137"/>
                    </a:srgbClr>
                  </a:outerShdw>
                </a:effectLst>
              </a:rPr>
              <a:t>Monetary Value = ???</a:t>
            </a:r>
          </a:p>
        </p:txBody>
      </p:sp>
    </p:spTree>
    <p:extLst>
      <p:ext uri="{BB962C8B-B14F-4D97-AF65-F5344CB8AC3E}">
        <p14:creationId xmlns:p14="http://schemas.microsoft.com/office/powerpoint/2010/main" val="81690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749300" y="1469942"/>
            <a:ext cx="10972800" cy="1815882"/>
          </a:xfrm>
          <a:prstGeom prst="rect">
            <a:avLst/>
          </a:prstGeom>
          <a:noFill/>
        </p:spPr>
        <p:txBody>
          <a:bodyPr wrap="square" rtlCol="0">
            <a:spAutoFit/>
          </a:bodyPr>
          <a:lstStyle/>
          <a:p>
            <a:r>
              <a:rPr lang="en-US" sz="2800" dirty="0">
                <a:solidFill>
                  <a:schemeClr val="bg1"/>
                </a:solidFill>
              </a:rPr>
              <a:t>Without tangible facts and figures, you must make </a:t>
            </a:r>
            <a:r>
              <a:rPr lang="en-US" sz="2800" b="1" dirty="0">
                <a:solidFill>
                  <a:schemeClr val="accent4">
                    <a:lumMod val="60000"/>
                    <a:lumOff val="40000"/>
                  </a:schemeClr>
                </a:solidFill>
              </a:rPr>
              <a:t>supported estimates </a:t>
            </a:r>
            <a:r>
              <a:rPr lang="en-US" sz="2800" dirty="0">
                <a:solidFill>
                  <a:schemeClr val="bg1"/>
                </a:solidFill>
              </a:rPr>
              <a:t>based on your </a:t>
            </a:r>
            <a:r>
              <a:rPr lang="en-US" sz="2800" b="1" dirty="0">
                <a:solidFill>
                  <a:schemeClr val="accent1">
                    <a:lumMod val="60000"/>
                    <a:lumOff val="40000"/>
                  </a:schemeClr>
                </a:solidFill>
              </a:rPr>
              <a:t>knowledge, experience, expertise, and any research data </a:t>
            </a:r>
            <a:r>
              <a:rPr lang="en-US" sz="2800" dirty="0">
                <a:solidFill>
                  <a:schemeClr val="bg1"/>
                </a:solidFill>
              </a:rPr>
              <a:t>available to </a:t>
            </a:r>
            <a:r>
              <a:rPr lang="en-US" sz="2800" b="1" dirty="0">
                <a:solidFill>
                  <a:schemeClr val="accent4">
                    <a:lumMod val="60000"/>
                    <a:lumOff val="40000"/>
                  </a:schemeClr>
                </a:solidFill>
              </a:rPr>
              <a:t>communicate</a:t>
            </a:r>
            <a:r>
              <a:rPr lang="en-US" sz="2800" dirty="0">
                <a:solidFill>
                  <a:schemeClr val="bg1"/>
                </a:solidFill>
              </a:rPr>
              <a:t> the most </a:t>
            </a:r>
            <a:r>
              <a:rPr lang="en-US" sz="2800" b="1" dirty="0">
                <a:solidFill>
                  <a:schemeClr val="accent4">
                    <a:lumMod val="60000"/>
                    <a:lumOff val="40000"/>
                  </a:schemeClr>
                </a:solidFill>
              </a:rPr>
              <a:t>realistic and accurate </a:t>
            </a:r>
            <a:r>
              <a:rPr lang="en-US" sz="2800" dirty="0">
                <a:solidFill>
                  <a:schemeClr val="bg1"/>
                </a:solidFill>
              </a:rPr>
              <a:t>business case possible. </a:t>
            </a:r>
          </a:p>
        </p:txBody>
      </p:sp>
      <p:sp>
        <p:nvSpPr>
          <p:cNvPr id="10" name="TextBox 9"/>
          <p:cNvSpPr txBox="1"/>
          <p:nvPr/>
        </p:nvSpPr>
        <p:spPr>
          <a:xfrm>
            <a:off x="749300" y="3590186"/>
            <a:ext cx="10972800" cy="954107"/>
          </a:xfrm>
          <a:prstGeom prst="rect">
            <a:avLst/>
          </a:prstGeom>
          <a:noFill/>
        </p:spPr>
        <p:txBody>
          <a:bodyPr wrap="square" rtlCol="0">
            <a:spAutoFit/>
          </a:bodyPr>
          <a:lstStyle/>
          <a:p>
            <a:r>
              <a:rPr lang="en-US" sz="2800" b="1" dirty="0">
                <a:solidFill>
                  <a:schemeClr val="accent6">
                    <a:lumMod val="60000"/>
                    <a:lumOff val="40000"/>
                  </a:schemeClr>
                </a:solidFill>
              </a:rPr>
              <a:t>Please keep in mind:  </a:t>
            </a:r>
            <a:r>
              <a:rPr lang="en-US" sz="2800" dirty="0">
                <a:solidFill>
                  <a:schemeClr val="bg1"/>
                </a:solidFill>
              </a:rPr>
              <a:t>Even </a:t>
            </a:r>
            <a:r>
              <a:rPr lang="en-US" sz="2800" b="1" dirty="0">
                <a:solidFill>
                  <a:schemeClr val="accent4">
                    <a:lumMod val="60000"/>
                    <a:lumOff val="40000"/>
                  </a:schemeClr>
                </a:solidFill>
              </a:rPr>
              <a:t>hard </a:t>
            </a:r>
            <a:r>
              <a:rPr lang="en-US" sz="2800" dirty="0">
                <a:solidFill>
                  <a:schemeClr val="bg1"/>
                </a:solidFill>
              </a:rPr>
              <a:t>Costs/Benefits estimates based on tangible facts are </a:t>
            </a:r>
            <a:r>
              <a:rPr lang="en-US" sz="2800" b="1" dirty="0">
                <a:solidFill>
                  <a:schemeClr val="accent4">
                    <a:lumMod val="60000"/>
                    <a:lumOff val="40000"/>
                  </a:schemeClr>
                </a:solidFill>
              </a:rPr>
              <a:t>still estimates </a:t>
            </a:r>
            <a:r>
              <a:rPr lang="en-US" sz="2800" dirty="0">
                <a:solidFill>
                  <a:schemeClr val="bg1"/>
                </a:solidFill>
              </a:rPr>
              <a:t>for a yet-to-be determined </a:t>
            </a:r>
            <a:r>
              <a:rPr lang="en-US" sz="2800" b="1" dirty="0">
                <a:solidFill>
                  <a:schemeClr val="accent4">
                    <a:lumMod val="60000"/>
                    <a:lumOff val="40000"/>
                  </a:schemeClr>
                </a:solidFill>
              </a:rPr>
              <a:t>future</a:t>
            </a:r>
            <a:r>
              <a:rPr lang="en-US" sz="2800" dirty="0">
                <a:solidFill>
                  <a:schemeClr val="bg1"/>
                </a:solidFill>
              </a:rPr>
              <a:t>.</a:t>
            </a:r>
          </a:p>
        </p:txBody>
      </p:sp>
      <p:sp>
        <p:nvSpPr>
          <p:cNvPr id="11" name="TextBox 10"/>
          <p:cNvSpPr txBox="1"/>
          <p:nvPr/>
        </p:nvSpPr>
        <p:spPr>
          <a:xfrm>
            <a:off x="660400" y="4924418"/>
            <a:ext cx="10972800" cy="1384995"/>
          </a:xfrm>
          <a:prstGeom prst="rect">
            <a:avLst/>
          </a:prstGeom>
          <a:noFill/>
        </p:spPr>
        <p:txBody>
          <a:bodyPr wrap="square" rtlCol="0">
            <a:spAutoFit/>
          </a:bodyPr>
          <a:lstStyle/>
          <a:p>
            <a:pPr algn="ctr"/>
            <a:r>
              <a:rPr lang="en-US" sz="2800" b="1" dirty="0">
                <a:solidFill>
                  <a:schemeClr val="bg1"/>
                </a:solidFill>
              </a:rPr>
              <a:t>Both</a:t>
            </a:r>
            <a:r>
              <a:rPr lang="en-US" sz="2800" dirty="0">
                <a:solidFill>
                  <a:schemeClr val="bg1"/>
                </a:solidFill>
              </a:rPr>
              <a:t> hard and soft benefit estimates are </a:t>
            </a:r>
            <a:r>
              <a:rPr lang="en-US" sz="2800" b="1" dirty="0">
                <a:solidFill>
                  <a:schemeClr val="accent1">
                    <a:lumMod val="60000"/>
                    <a:lumOff val="40000"/>
                  </a:schemeClr>
                </a:solidFill>
              </a:rPr>
              <a:t>based on the same thing</a:t>
            </a:r>
            <a:r>
              <a:rPr lang="en-US" sz="2800" dirty="0">
                <a:solidFill>
                  <a:schemeClr val="bg1"/>
                </a:solidFill>
              </a:rPr>
              <a:t>: </a:t>
            </a:r>
          </a:p>
          <a:p>
            <a:pPr algn="ctr"/>
            <a:endParaRPr lang="en-US" sz="2800" b="1" dirty="0">
              <a:solidFill>
                <a:schemeClr val="accent4">
                  <a:lumMod val="60000"/>
                  <a:lumOff val="40000"/>
                </a:schemeClr>
              </a:solidFill>
            </a:endParaRPr>
          </a:p>
          <a:p>
            <a:pPr algn="ctr"/>
            <a:r>
              <a:rPr lang="en-US" sz="2800" b="1" dirty="0">
                <a:solidFill>
                  <a:schemeClr val="accent4">
                    <a:lumMod val="60000"/>
                    <a:lumOff val="40000"/>
                  </a:schemeClr>
                </a:solidFill>
              </a:rPr>
              <a:t>An acceptable and trusted rationale</a:t>
            </a:r>
          </a:p>
        </p:txBody>
      </p:sp>
    </p:spTree>
    <p:extLst>
      <p:ext uri="{BB962C8B-B14F-4D97-AF65-F5344CB8AC3E}">
        <p14:creationId xmlns:p14="http://schemas.microsoft.com/office/powerpoint/2010/main" val="422415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622300" y="1312902"/>
            <a:ext cx="10833100" cy="5262979"/>
          </a:xfrm>
          <a:prstGeom prst="rect">
            <a:avLst/>
          </a:prstGeom>
          <a:noFill/>
        </p:spPr>
        <p:txBody>
          <a:bodyPr wrap="square" rtlCol="0">
            <a:spAutoFit/>
          </a:bodyPr>
          <a:lstStyle/>
          <a:p>
            <a:r>
              <a:rPr lang="en-US" sz="2800" b="1" dirty="0">
                <a:solidFill>
                  <a:schemeClr val="accent4">
                    <a:lumMod val="60000"/>
                    <a:lumOff val="40000"/>
                  </a:schemeClr>
                </a:solidFill>
              </a:rPr>
              <a:t>You are nearing your 7</a:t>
            </a:r>
            <a:r>
              <a:rPr lang="en-US" sz="2800" b="1" baseline="30000" dirty="0">
                <a:solidFill>
                  <a:schemeClr val="accent4">
                    <a:lumMod val="60000"/>
                    <a:lumOff val="40000"/>
                  </a:schemeClr>
                </a:solidFill>
              </a:rPr>
              <a:t>th</a:t>
            </a:r>
            <a:r>
              <a:rPr lang="en-US" sz="2800" b="1" dirty="0">
                <a:solidFill>
                  <a:schemeClr val="accent4">
                    <a:lumMod val="60000"/>
                    <a:lumOff val="40000"/>
                  </a:schemeClr>
                </a:solidFill>
              </a:rPr>
              <a:t> year as Director </a:t>
            </a:r>
            <a:r>
              <a:rPr lang="en-US" sz="2800" dirty="0">
                <a:solidFill>
                  <a:schemeClr val="bg1"/>
                </a:solidFill>
              </a:rPr>
              <a:t>of the </a:t>
            </a:r>
            <a:r>
              <a:rPr lang="en-US" sz="2800" b="1" dirty="0">
                <a:solidFill>
                  <a:schemeClr val="accent4">
                    <a:lumMod val="60000"/>
                    <a:lumOff val="40000"/>
                  </a:schemeClr>
                </a:solidFill>
              </a:rPr>
              <a:t>only</a:t>
            </a:r>
            <a:r>
              <a:rPr lang="en-US" sz="2800" dirty="0">
                <a:solidFill>
                  <a:schemeClr val="bg1"/>
                </a:solidFill>
              </a:rPr>
              <a:t> Highly Fictitious Business Card Printing Division for the State of Alabama. Your division </a:t>
            </a:r>
            <a:r>
              <a:rPr lang="en-US" sz="2800" b="1" dirty="0">
                <a:solidFill>
                  <a:schemeClr val="accent4">
                    <a:lumMod val="60000"/>
                    <a:lumOff val="40000"/>
                  </a:schemeClr>
                </a:solidFill>
              </a:rPr>
              <a:t>specializes in the design and printing </a:t>
            </a:r>
            <a:r>
              <a:rPr lang="en-US" sz="2800" dirty="0">
                <a:solidFill>
                  <a:schemeClr val="bg1"/>
                </a:solidFill>
              </a:rPr>
              <a:t>of business cards for agencies, colleges/universities, and other state government related entities.  Your entire operating budget is </a:t>
            </a:r>
            <a:r>
              <a:rPr lang="en-US" sz="2800" b="1" dirty="0">
                <a:solidFill>
                  <a:schemeClr val="accent4">
                    <a:lumMod val="60000"/>
                    <a:lumOff val="40000"/>
                  </a:schemeClr>
                </a:solidFill>
              </a:rPr>
              <a:t>funded by the fees collected</a:t>
            </a:r>
            <a:r>
              <a:rPr lang="en-US" sz="2800" dirty="0">
                <a:solidFill>
                  <a:schemeClr val="bg1"/>
                </a:solidFill>
              </a:rPr>
              <a:t> from state entities that request business cards for their employees. </a:t>
            </a:r>
          </a:p>
          <a:p>
            <a:endParaRPr lang="en-US" sz="2800" dirty="0">
              <a:solidFill>
                <a:schemeClr val="bg1"/>
              </a:solidFill>
            </a:endParaRPr>
          </a:p>
          <a:p>
            <a:r>
              <a:rPr lang="en-US" sz="2800" b="1" dirty="0">
                <a:solidFill>
                  <a:schemeClr val="accent4">
                    <a:lumMod val="60000"/>
                    <a:lumOff val="40000"/>
                  </a:schemeClr>
                </a:solidFill>
              </a:rPr>
              <a:t>Annual revenue </a:t>
            </a:r>
            <a:r>
              <a:rPr lang="en-US" sz="2800" dirty="0">
                <a:solidFill>
                  <a:schemeClr val="bg1"/>
                </a:solidFill>
              </a:rPr>
              <a:t>generated by the division has </a:t>
            </a:r>
            <a:r>
              <a:rPr lang="en-US" sz="2800" b="1" dirty="0">
                <a:solidFill>
                  <a:schemeClr val="accent4">
                    <a:lumMod val="60000"/>
                    <a:lumOff val="40000"/>
                  </a:schemeClr>
                </a:solidFill>
              </a:rPr>
              <a:t>remained steady at $150,000 </a:t>
            </a:r>
            <a:r>
              <a:rPr lang="en-US" sz="2800" dirty="0">
                <a:solidFill>
                  <a:schemeClr val="bg1"/>
                </a:solidFill>
              </a:rPr>
              <a:t>for the past seven years, with just enough year-over-year revenue growth to fund the budget and keep up with rising material and equipment maintenance costs.  </a:t>
            </a:r>
          </a:p>
          <a:p>
            <a:endParaRPr lang="en-US" sz="2800" dirty="0">
              <a:solidFill>
                <a:schemeClr val="bg1"/>
              </a:solidFill>
            </a:endParaRPr>
          </a:p>
        </p:txBody>
      </p:sp>
      <p:sp>
        <p:nvSpPr>
          <p:cNvPr id="5" name="TextBox 4"/>
          <p:cNvSpPr txBox="1"/>
          <p:nvPr/>
        </p:nvSpPr>
        <p:spPr>
          <a:xfrm>
            <a:off x="622300" y="215900"/>
            <a:ext cx="3304132" cy="523220"/>
          </a:xfrm>
          <a:prstGeom prst="rect">
            <a:avLst/>
          </a:prstGeom>
          <a:noFill/>
        </p:spPr>
        <p:txBody>
          <a:bodyPr wrap="square" rtlCol="0">
            <a:spAutoFit/>
          </a:bodyPr>
          <a:lstStyle/>
          <a:p>
            <a:r>
              <a:rPr lang="en-US" sz="2800" b="1" dirty="0">
                <a:solidFill>
                  <a:schemeClr val="accent6">
                    <a:lumMod val="60000"/>
                    <a:lumOff val="40000"/>
                  </a:schemeClr>
                </a:solidFill>
              </a:rPr>
              <a:t>Fictitious Example</a:t>
            </a:r>
          </a:p>
        </p:txBody>
      </p:sp>
    </p:spTree>
    <p:extLst>
      <p:ext uri="{BB962C8B-B14F-4D97-AF65-F5344CB8AC3E}">
        <p14:creationId xmlns:p14="http://schemas.microsoft.com/office/powerpoint/2010/main" val="1699436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244600" y="1593493"/>
            <a:ext cx="9823450" cy="3970318"/>
          </a:xfrm>
          <a:prstGeom prst="rect">
            <a:avLst/>
          </a:prstGeom>
        </p:spPr>
        <p:txBody>
          <a:bodyPr wrap="square">
            <a:spAutoFit/>
          </a:bodyPr>
          <a:lstStyle/>
          <a:p>
            <a:r>
              <a:rPr lang="en-US" sz="2800" dirty="0">
                <a:solidFill>
                  <a:schemeClr val="bg1"/>
                </a:solidFill>
              </a:rPr>
              <a:t>Over the </a:t>
            </a:r>
            <a:r>
              <a:rPr lang="en-US" sz="2800" b="1" dirty="0">
                <a:solidFill>
                  <a:schemeClr val="accent4">
                    <a:lumMod val="60000"/>
                    <a:lumOff val="40000"/>
                  </a:schemeClr>
                </a:solidFill>
              </a:rPr>
              <a:t>past three years</a:t>
            </a:r>
            <a:r>
              <a:rPr lang="en-US" sz="2800" dirty="0">
                <a:solidFill>
                  <a:schemeClr val="bg1"/>
                </a:solidFill>
              </a:rPr>
              <a:t>, you’ve </a:t>
            </a:r>
            <a:r>
              <a:rPr lang="en-US" sz="2800" b="1" dirty="0">
                <a:solidFill>
                  <a:schemeClr val="accent4">
                    <a:lumMod val="60000"/>
                    <a:lumOff val="40000"/>
                  </a:schemeClr>
                </a:solidFill>
              </a:rPr>
              <a:t>researched various emerging technology </a:t>
            </a:r>
            <a:r>
              <a:rPr lang="en-US" sz="2800" dirty="0">
                <a:solidFill>
                  <a:schemeClr val="bg1"/>
                </a:solidFill>
              </a:rPr>
              <a:t>trends that have the potential for </a:t>
            </a:r>
            <a:r>
              <a:rPr lang="en-US" sz="2800" b="1" dirty="0">
                <a:solidFill>
                  <a:schemeClr val="accent4">
                    <a:lumMod val="60000"/>
                    <a:lumOff val="40000"/>
                  </a:schemeClr>
                </a:solidFill>
              </a:rPr>
              <a:t>luring away </a:t>
            </a:r>
            <a:r>
              <a:rPr lang="en-US" sz="2800" dirty="0">
                <a:solidFill>
                  <a:schemeClr val="bg1"/>
                </a:solidFill>
              </a:rPr>
              <a:t>some long-time customers.  </a:t>
            </a:r>
          </a:p>
          <a:p>
            <a:endParaRPr lang="en-US" sz="2800" dirty="0">
              <a:solidFill>
                <a:schemeClr val="bg1"/>
              </a:solidFill>
            </a:endParaRPr>
          </a:p>
          <a:p>
            <a:r>
              <a:rPr lang="en-US" sz="2800" dirty="0">
                <a:solidFill>
                  <a:schemeClr val="bg1"/>
                </a:solidFill>
              </a:rPr>
              <a:t>While some technologies are impressive, they offer </a:t>
            </a:r>
            <a:r>
              <a:rPr lang="en-US" sz="2800" b="1" dirty="0">
                <a:solidFill>
                  <a:schemeClr val="accent4">
                    <a:lumMod val="60000"/>
                    <a:lumOff val="40000"/>
                  </a:schemeClr>
                </a:solidFill>
              </a:rPr>
              <a:t>no significant advantage </a:t>
            </a:r>
            <a:r>
              <a:rPr lang="en-US" sz="2800" dirty="0">
                <a:solidFill>
                  <a:schemeClr val="bg1"/>
                </a:solidFill>
              </a:rPr>
              <a:t>over traditional business cards. They are </a:t>
            </a:r>
            <a:r>
              <a:rPr lang="en-US" sz="2800" b="1" dirty="0">
                <a:solidFill>
                  <a:schemeClr val="accent4">
                    <a:lumMod val="60000"/>
                    <a:lumOff val="40000"/>
                  </a:schemeClr>
                </a:solidFill>
              </a:rPr>
              <a:t>both equal </a:t>
            </a:r>
            <a:r>
              <a:rPr lang="en-US" sz="2800" dirty="0">
                <a:solidFill>
                  <a:schemeClr val="bg1"/>
                </a:solidFill>
              </a:rPr>
              <a:t>in meeting the customers needs.</a:t>
            </a:r>
          </a:p>
          <a:p>
            <a:endParaRPr lang="en-US" sz="2800" dirty="0">
              <a:solidFill>
                <a:schemeClr val="bg1"/>
              </a:solidFill>
            </a:endParaRPr>
          </a:p>
          <a:p>
            <a:endParaRPr lang="en-US" sz="2800" dirty="0">
              <a:solidFill>
                <a:schemeClr val="bg1"/>
              </a:solidFill>
            </a:endParaRPr>
          </a:p>
        </p:txBody>
      </p:sp>
      <p:sp>
        <p:nvSpPr>
          <p:cNvPr id="6" name="TextBox 5"/>
          <p:cNvSpPr txBox="1"/>
          <p:nvPr/>
        </p:nvSpPr>
        <p:spPr>
          <a:xfrm>
            <a:off x="622300" y="215900"/>
            <a:ext cx="3304132" cy="523220"/>
          </a:xfrm>
          <a:prstGeom prst="rect">
            <a:avLst/>
          </a:prstGeom>
          <a:noFill/>
        </p:spPr>
        <p:txBody>
          <a:bodyPr wrap="square" rtlCol="0">
            <a:spAutoFit/>
          </a:bodyPr>
          <a:lstStyle/>
          <a:p>
            <a:r>
              <a:rPr lang="en-US" sz="2800" b="1" dirty="0">
                <a:solidFill>
                  <a:schemeClr val="accent6">
                    <a:lumMod val="60000"/>
                    <a:lumOff val="40000"/>
                  </a:schemeClr>
                </a:solidFill>
              </a:rPr>
              <a:t>Fictitious Example</a:t>
            </a:r>
          </a:p>
        </p:txBody>
      </p:sp>
    </p:spTree>
    <p:extLst>
      <p:ext uri="{BB962C8B-B14F-4D97-AF65-F5344CB8AC3E}">
        <p14:creationId xmlns:p14="http://schemas.microsoft.com/office/powerpoint/2010/main" val="2622354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212850" y="1583968"/>
            <a:ext cx="9798050" cy="3539430"/>
          </a:xfrm>
          <a:prstGeom prst="rect">
            <a:avLst/>
          </a:prstGeom>
        </p:spPr>
        <p:txBody>
          <a:bodyPr wrap="square">
            <a:spAutoFit/>
          </a:bodyPr>
          <a:lstStyle/>
          <a:p>
            <a:r>
              <a:rPr lang="en-US" sz="2800" dirty="0">
                <a:solidFill>
                  <a:schemeClr val="bg1"/>
                </a:solidFill>
              </a:rPr>
              <a:t>Based on your </a:t>
            </a:r>
            <a:r>
              <a:rPr lang="en-US" sz="2800" b="1" dirty="0">
                <a:solidFill>
                  <a:schemeClr val="accent4">
                    <a:lumMod val="60000"/>
                    <a:lumOff val="40000"/>
                  </a:schemeClr>
                </a:solidFill>
              </a:rPr>
              <a:t>budget analysis</a:t>
            </a:r>
            <a:r>
              <a:rPr lang="en-US" sz="2800" dirty="0">
                <a:solidFill>
                  <a:schemeClr val="bg1"/>
                </a:solidFill>
              </a:rPr>
              <a:t>, you are very aware that </a:t>
            </a:r>
            <a:r>
              <a:rPr lang="en-US" sz="2800" b="1" dirty="0">
                <a:solidFill>
                  <a:schemeClr val="accent4">
                    <a:lumMod val="60000"/>
                    <a:lumOff val="40000"/>
                  </a:schemeClr>
                </a:solidFill>
              </a:rPr>
              <a:t>losing customers </a:t>
            </a:r>
            <a:r>
              <a:rPr lang="en-US" sz="2800" dirty="0">
                <a:solidFill>
                  <a:schemeClr val="bg1"/>
                </a:solidFill>
              </a:rPr>
              <a:t>would create a </a:t>
            </a:r>
            <a:r>
              <a:rPr lang="en-US" sz="2800" b="1" dirty="0">
                <a:solidFill>
                  <a:schemeClr val="accent4">
                    <a:lumMod val="60000"/>
                    <a:lumOff val="40000"/>
                  </a:schemeClr>
                </a:solidFill>
              </a:rPr>
              <a:t>funding shortfall </a:t>
            </a:r>
            <a:r>
              <a:rPr lang="en-US" sz="2800" dirty="0">
                <a:solidFill>
                  <a:schemeClr val="bg1"/>
                </a:solidFill>
              </a:rPr>
              <a:t>that could not be recovered. </a:t>
            </a:r>
          </a:p>
          <a:p>
            <a:endParaRPr lang="en-US" sz="2800" dirty="0">
              <a:solidFill>
                <a:schemeClr val="bg1"/>
              </a:solidFill>
            </a:endParaRPr>
          </a:p>
          <a:p>
            <a:r>
              <a:rPr lang="en-US" sz="2800" dirty="0">
                <a:solidFill>
                  <a:schemeClr val="bg1"/>
                </a:solidFill>
              </a:rPr>
              <a:t>Based on </a:t>
            </a:r>
            <a:r>
              <a:rPr lang="en-US" sz="2800" b="1" dirty="0">
                <a:solidFill>
                  <a:schemeClr val="accent4">
                    <a:lumMod val="60000"/>
                    <a:lumOff val="40000"/>
                  </a:schemeClr>
                </a:solidFill>
              </a:rPr>
              <a:t>recent customer surveys</a:t>
            </a:r>
            <a:r>
              <a:rPr lang="en-US" sz="2800" dirty="0">
                <a:solidFill>
                  <a:schemeClr val="bg1"/>
                </a:solidFill>
              </a:rPr>
              <a:t>, you are also aware that without some </a:t>
            </a:r>
            <a:r>
              <a:rPr lang="en-US" sz="2800" b="1" dirty="0">
                <a:solidFill>
                  <a:schemeClr val="accent4">
                    <a:lumMod val="60000"/>
                    <a:lumOff val="40000"/>
                  </a:schemeClr>
                </a:solidFill>
              </a:rPr>
              <a:t>compelling reason </a:t>
            </a:r>
            <a:r>
              <a:rPr lang="en-US" sz="2800" dirty="0">
                <a:solidFill>
                  <a:schemeClr val="bg1"/>
                </a:solidFill>
              </a:rPr>
              <a:t>to change, your </a:t>
            </a:r>
            <a:r>
              <a:rPr lang="en-US" sz="2800" b="1" dirty="0">
                <a:solidFill>
                  <a:schemeClr val="accent4">
                    <a:lumMod val="60000"/>
                    <a:lumOff val="40000"/>
                  </a:schemeClr>
                </a:solidFill>
              </a:rPr>
              <a:t>customers are content </a:t>
            </a:r>
            <a:r>
              <a:rPr lang="en-US" sz="2800" dirty="0">
                <a:solidFill>
                  <a:schemeClr val="bg1"/>
                </a:solidFill>
              </a:rPr>
              <a:t>with using business cards.</a:t>
            </a:r>
          </a:p>
          <a:p>
            <a:endParaRPr lang="en-US" sz="2800" dirty="0">
              <a:solidFill>
                <a:schemeClr val="bg1"/>
              </a:solidFill>
            </a:endParaRPr>
          </a:p>
        </p:txBody>
      </p:sp>
      <p:sp>
        <p:nvSpPr>
          <p:cNvPr id="6" name="TextBox 5"/>
          <p:cNvSpPr txBox="1"/>
          <p:nvPr/>
        </p:nvSpPr>
        <p:spPr>
          <a:xfrm>
            <a:off x="622300" y="215900"/>
            <a:ext cx="3304132" cy="523220"/>
          </a:xfrm>
          <a:prstGeom prst="rect">
            <a:avLst/>
          </a:prstGeom>
          <a:noFill/>
        </p:spPr>
        <p:txBody>
          <a:bodyPr wrap="square" rtlCol="0">
            <a:spAutoFit/>
          </a:bodyPr>
          <a:lstStyle/>
          <a:p>
            <a:r>
              <a:rPr lang="en-US" sz="2800" b="1" dirty="0">
                <a:solidFill>
                  <a:schemeClr val="accent6">
                    <a:lumMod val="60000"/>
                    <a:lumOff val="40000"/>
                  </a:schemeClr>
                </a:solidFill>
              </a:rPr>
              <a:t>Fictitious Example</a:t>
            </a:r>
          </a:p>
        </p:txBody>
      </p:sp>
    </p:spTree>
    <p:extLst>
      <p:ext uri="{BB962C8B-B14F-4D97-AF65-F5344CB8AC3E}">
        <p14:creationId xmlns:p14="http://schemas.microsoft.com/office/powerpoint/2010/main" val="263106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812926" y="1697593"/>
            <a:ext cx="8569324" cy="3970318"/>
          </a:xfrm>
          <a:prstGeom prst="rect">
            <a:avLst/>
          </a:prstGeom>
        </p:spPr>
        <p:txBody>
          <a:bodyPr wrap="square">
            <a:spAutoFit/>
          </a:bodyPr>
          <a:lstStyle/>
          <a:p>
            <a:r>
              <a:rPr lang="en-US" sz="2800" b="1" dirty="0">
                <a:solidFill>
                  <a:schemeClr val="accent4">
                    <a:lumMod val="60000"/>
                    <a:lumOff val="40000"/>
                  </a:schemeClr>
                </a:solidFill>
              </a:rPr>
              <a:t>During a recent meeting</a:t>
            </a:r>
            <a:r>
              <a:rPr lang="en-US" sz="2800" dirty="0">
                <a:solidFill>
                  <a:schemeClr val="bg1"/>
                </a:solidFill>
              </a:rPr>
              <a:t>, you received </a:t>
            </a:r>
            <a:r>
              <a:rPr lang="en-US" sz="2800" b="1" dirty="0">
                <a:solidFill>
                  <a:schemeClr val="accent4">
                    <a:lumMod val="60000"/>
                    <a:lumOff val="40000"/>
                  </a:schemeClr>
                </a:solidFill>
              </a:rPr>
              <a:t>feedback from customers </a:t>
            </a:r>
            <a:r>
              <a:rPr lang="en-US" sz="2800" dirty="0">
                <a:solidFill>
                  <a:schemeClr val="bg1"/>
                </a:solidFill>
              </a:rPr>
              <a:t>about it taking </a:t>
            </a:r>
            <a:r>
              <a:rPr lang="en-US" sz="2800" b="1" dirty="0">
                <a:solidFill>
                  <a:schemeClr val="accent4">
                    <a:lumMod val="60000"/>
                    <a:lumOff val="40000"/>
                  </a:schemeClr>
                </a:solidFill>
              </a:rPr>
              <a:t>so long to complete </a:t>
            </a:r>
            <a:r>
              <a:rPr lang="en-US" sz="2800" dirty="0">
                <a:solidFill>
                  <a:schemeClr val="bg1"/>
                </a:solidFill>
              </a:rPr>
              <a:t>an order online, oftentimes getting timed out resulting in reentry of data. </a:t>
            </a:r>
          </a:p>
          <a:p>
            <a:endParaRPr lang="en-US" sz="2800" dirty="0">
              <a:solidFill>
                <a:schemeClr val="bg1"/>
              </a:solidFill>
            </a:endParaRPr>
          </a:p>
          <a:p>
            <a:r>
              <a:rPr lang="en-US" sz="2800" dirty="0">
                <a:solidFill>
                  <a:schemeClr val="bg1"/>
                </a:solidFill>
              </a:rPr>
              <a:t>You explained that the problem was because of an </a:t>
            </a:r>
            <a:r>
              <a:rPr lang="en-US" sz="2800" b="1" dirty="0">
                <a:solidFill>
                  <a:schemeClr val="accent4">
                    <a:lumMod val="60000"/>
                    <a:lumOff val="40000"/>
                  </a:schemeClr>
                </a:solidFill>
              </a:rPr>
              <a:t>old database server </a:t>
            </a:r>
            <a:r>
              <a:rPr lang="en-US" sz="2800" dirty="0">
                <a:solidFill>
                  <a:schemeClr val="bg1"/>
                </a:solidFill>
              </a:rPr>
              <a:t>that had very few resources for processing the volume of requests. </a:t>
            </a:r>
          </a:p>
          <a:p>
            <a:endParaRPr lang="en-US" sz="2800" dirty="0">
              <a:solidFill>
                <a:schemeClr val="bg1"/>
              </a:solidFill>
            </a:endParaRPr>
          </a:p>
        </p:txBody>
      </p:sp>
      <p:sp>
        <p:nvSpPr>
          <p:cNvPr id="6" name="TextBox 5"/>
          <p:cNvSpPr txBox="1"/>
          <p:nvPr/>
        </p:nvSpPr>
        <p:spPr>
          <a:xfrm>
            <a:off x="622300" y="215900"/>
            <a:ext cx="3304132" cy="523220"/>
          </a:xfrm>
          <a:prstGeom prst="rect">
            <a:avLst/>
          </a:prstGeom>
          <a:noFill/>
        </p:spPr>
        <p:txBody>
          <a:bodyPr wrap="square" rtlCol="0">
            <a:spAutoFit/>
          </a:bodyPr>
          <a:lstStyle/>
          <a:p>
            <a:r>
              <a:rPr lang="en-US" sz="2800" b="1" dirty="0">
                <a:solidFill>
                  <a:schemeClr val="accent6">
                    <a:lumMod val="60000"/>
                    <a:lumOff val="40000"/>
                  </a:schemeClr>
                </a:solidFill>
              </a:rPr>
              <a:t>Fictitious Example</a:t>
            </a:r>
          </a:p>
        </p:txBody>
      </p:sp>
    </p:spTree>
    <p:extLst>
      <p:ext uri="{BB962C8B-B14F-4D97-AF65-F5344CB8AC3E}">
        <p14:creationId xmlns:p14="http://schemas.microsoft.com/office/powerpoint/2010/main" val="419579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651000" y="2030968"/>
            <a:ext cx="9140825" cy="2246769"/>
          </a:xfrm>
          <a:prstGeom prst="rect">
            <a:avLst/>
          </a:prstGeom>
        </p:spPr>
        <p:txBody>
          <a:bodyPr wrap="square">
            <a:spAutoFit/>
          </a:bodyPr>
          <a:lstStyle/>
          <a:p>
            <a:r>
              <a:rPr lang="en-US" sz="2800" dirty="0">
                <a:solidFill>
                  <a:schemeClr val="bg1"/>
                </a:solidFill>
              </a:rPr>
              <a:t>You further explained that you reviewed the </a:t>
            </a:r>
            <a:r>
              <a:rPr lang="en-US" sz="2800" b="1" dirty="0">
                <a:solidFill>
                  <a:schemeClr val="accent1">
                    <a:lumMod val="60000"/>
                    <a:lumOff val="40000"/>
                  </a:schemeClr>
                </a:solidFill>
              </a:rPr>
              <a:t>cost/benefit</a:t>
            </a:r>
            <a:r>
              <a:rPr lang="en-US" sz="2800" dirty="0">
                <a:solidFill>
                  <a:schemeClr val="bg1"/>
                </a:solidFill>
              </a:rPr>
              <a:t> </a:t>
            </a:r>
            <a:r>
              <a:rPr lang="en-US" sz="2800" b="1" dirty="0">
                <a:solidFill>
                  <a:schemeClr val="accent4">
                    <a:lumMod val="60000"/>
                    <a:lumOff val="40000"/>
                  </a:schemeClr>
                </a:solidFill>
              </a:rPr>
              <a:t>analysis performed by your management staff </a:t>
            </a:r>
            <a:r>
              <a:rPr lang="en-US" sz="2800" dirty="0">
                <a:solidFill>
                  <a:schemeClr val="bg1"/>
                </a:solidFill>
              </a:rPr>
              <a:t>which concluded the department wouldn’t gain enough in </a:t>
            </a:r>
            <a:r>
              <a:rPr lang="en-US" sz="2800" b="1" dirty="0">
                <a:solidFill>
                  <a:schemeClr val="accent4">
                    <a:lumMod val="60000"/>
                    <a:lumOff val="40000"/>
                  </a:schemeClr>
                </a:solidFill>
              </a:rPr>
              <a:t>added benefit </a:t>
            </a:r>
            <a:r>
              <a:rPr lang="en-US" sz="2800" dirty="0">
                <a:solidFill>
                  <a:schemeClr val="bg1"/>
                </a:solidFill>
              </a:rPr>
              <a:t>to justify the cost (</a:t>
            </a:r>
            <a:r>
              <a:rPr lang="en-US" sz="2800" b="1" dirty="0">
                <a:solidFill>
                  <a:schemeClr val="accent4">
                    <a:lumMod val="60000"/>
                    <a:lumOff val="40000"/>
                  </a:schemeClr>
                </a:solidFill>
              </a:rPr>
              <a:t>$45,000</a:t>
            </a:r>
            <a:r>
              <a:rPr lang="en-US" sz="2800" dirty="0">
                <a:solidFill>
                  <a:schemeClr val="bg1"/>
                </a:solidFill>
              </a:rPr>
              <a:t>) of replacing it. </a:t>
            </a:r>
          </a:p>
          <a:p>
            <a:endParaRPr lang="en-US" sz="2800" dirty="0">
              <a:solidFill>
                <a:schemeClr val="bg1"/>
              </a:solidFill>
            </a:endParaRPr>
          </a:p>
        </p:txBody>
      </p:sp>
      <p:sp>
        <p:nvSpPr>
          <p:cNvPr id="6" name="TextBox 5"/>
          <p:cNvSpPr txBox="1"/>
          <p:nvPr/>
        </p:nvSpPr>
        <p:spPr>
          <a:xfrm>
            <a:off x="622300" y="215900"/>
            <a:ext cx="3304132" cy="523220"/>
          </a:xfrm>
          <a:prstGeom prst="rect">
            <a:avLst/>
          </a:prstGeom>
          <a:noFill/>
        </p:spPr>
        <p:txBody>
          <a:bodyPr wrap="square" rtlCol="0">
            <a:spAutoFit/>
          </a:bodyPr>
          <a:lstStyle/>
          <a:p>
            <a:r>
              <a:rPr lang="en-US" sz="2800" b="1" dirty="0">
                <a:solidFill>
                  <a:schemeClr val="accent6">
                    <a:lumMod val="60000"/>
                    <a:lumOff val="40000"/>
                  </a:schemeClr>
                </a:solidFill>
              </a:rPr>
              <a:t>Fictitious Example</a:t>
            </a:r>
          </a:p>
        </p:txBody>
      </p:sp>
    </p:spTree>
    <p:extLst>
      <p:ext uri="{BB962C8B-B14F-4D97-AF65-F5344CB8AC3E}">
        <p14:creationId xmlns:p14="http://schemas.microsoft.com/office/powerpoint/2010/main" val="2079308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480906" y="2209221"/>
            <a:ext cx="9140825" cy="1077218"/>
          </a:xfrm>
          <a:prstGeom prst="rect">
            <a:avLst/>
          </a:prstGeom>
        </p:spPr>
        <p:txBody>
          <a:bodyPr wrap="square">
            <a:spAutoFit/>
          </a:bodyPr>
          <a:lstStyle/>
          <a:p>
            <a:pPr algn="ctr"/>
            <a:r>
              <a:rPr lang="en-US" sz="3200" b="1" dirty="0">
                <a:solidFill>
                  <a:schemeClr val="accent1">
                    <a:lumMod val="60000"/>
                    <a:lumOff val="40000"/>
                  </a:schemeClr>
                </a:solidFill>
                <a:effectLst>
                  <a:outerShdw blurRad="38100" dist="38100" dir="2700000" algn="tl">
                    <a:srgbClr val="000000">
                      <a:alpha val="43137"/>
                    </a:srgbClr>
                  </a:outerShdw>
                </a:effectLst>
              </a:rPr>
              <a:t>Your </a:t>
            </a:r>
            <a:r>
              <a:rPr lang="en-US" sz="3200" b="1" dirty="0">
                <a:solidFill>
                  <a:schemeClr val="accent4">
                    <a:lumMod val="60000"/>
                    <a:lumOff val="40000"/>
                  </a:schemeClr>
                </a:solidFill>
                <a:effectLst>
                  <a:outerShdw blurRad="38100" dist="38100" dir="2700000" algn="tl">
                    <a:srgbClr val="000000">
                      <a:alpha val="43137"/>
                    </a:srgbClr>
                  </a:outerShdw>
                </a:effectLst>
              </a:rPr>
              <a:t>customers</a:t>
            </a:r>
            <a:r>
              <a:rPr lang="en-US" sz="3200" b="1" dirty="0">
                <a:solidFill>
                  <a:schemeClr val="accent1">
                    <a:lumMod val="60000"/>
                    <a:lumOff val="40000"/>
                  </a:schemeClr>
                </a:solidFill>
                <a:effectLst>
                  <a:outerShdw blurRad="38100" dist="38100" dir="2700000" algn="tl">
                    <a:srgbClr val="000000">
                      <a:alpha val="43137"/>
                    </a:srgbClr>
                  </a:outerShdw>
                </a:effectLst>
              </a:rPr>
              <a:t> responded by saying that it would certainly be of </a:t>
            </a:r>
            <a:r>
              <a:rPr lang="en-US" sz="3200" b="1" dirty="0">
                <a:solidFill>
                  <a:schemeClr val="accent4">
                    <a:lumMod val="60000"/>
                    <a:lumOff val="40000"/>
                  </a:schemeClr>
                </a:solidFill>
                <a:effectLst>
                  <a:outerShdw blurRad="38100" dist="38100" dir="2700000" algn="tl">
                    <a:srgbClr val="000000">
                      <a:alpha val="43137"/>
                    </a:srgbClr>
                  </a:outerShdw>
                </a:effectLst>
              </a:rPr>
              <a:t>tremendous benefit </a:t>
            </a:r>
            <a:r>
              <a:rPr lang="en-US" sz="3200" b="1" dirty="0">
                <a:solidFill>
                  <a:schemeClr val="accent1">
                    <a:lumMod val="60000"/>
                    <a:lumOff val="40000"/>
                  </a:schemeClr>
                </a:solidFill>
                <a:effectLst>
                  <a:outerShdw blurRad="38100" dist="38100" dir="2700000" algn="tl">
                    <a:srgbClr val="000000">
                      <a:alpha val="43137"/>
                    </a:srgbClr>
                  </a:outerShdw>
                </a:effectLst>
              </a:rPr>
              <a:t>to them. </a:t>
            </a:r>
          </a:p>
        </p:txBody>
      </p:sp>
      <p:sp>
        <p:nvSpPr>
          <p:cNvPr id="6" name="TextBox 5"/>
          <p:cNvSpPr txBox="1"/>
          <p:nvPr/>
        </p:nvSpPr>
        <p:spPr>
          <a:xfrm>
            <a:off x="622300" y="215900"/>
            <a:ext cx="3304132" cy="523220"/>
          </a:xfrm>
          <a:prstGeom prst="rect">
            <a:avLst/>
          </a:prstGeom>
          <a:noFill/>
        </p:spPr>
        <p:txBody>
          <a:bodyPr wrap="square" rtlCol="0">
            <a:spAutoFit/>
          </a:bodyPr>
          <a:lstStyle/>
          <a:p>
            <a:r>
              <a:rPr lang="en-US" sz="2800" b="1" dirty="0">
                <a:solidFill>
                  <a:schemeClr val="accent6">
                    <a:lumMod val="60000"/>
                    <a:lumOff val="40000"/>
                  </a:schemeClr>
                </a:solidFill>
              </a:rPr>
              <a:t>Fictitious Example</a:t>
            </a:r>
          </a:p>
        </p:txBody>
      </p:sp>
      <p:sp>
        <p:nvSpPr>
          <p:cNvPr id="4" name="Rectangle 3"/>
          <p:cNvSpPr/>
          <p:nvPr/>
        </p:nvSpPr>
        <p:spPr>
          <a:xfrm>
            <a:off x="2067372" y="4217931"/>
            <a:ext cx="7967893" cy="1077218"/>
          </a:xfrm>
          <a:prstGeom prst="rect">
            <a:avLst/>
          </a:prstGeom>
        </p:spPr>
        <p:txBody>
          <a:bodyPr wrap="square">
            <a:spAutoFit/>
          </a:bodyPr>
          <a:lstStyle/>
          <a:p>
            <a:pPr algn="ctr"/>
            <a:r>
              <a:rPr lang="en-US" sz="3200" b="1" dirty="0">
                <a:solidFill>
                  <a:schemeClr val="accent1">
                    <a:lumMod val="60000"/>
                    <a:lumOff val="40000"/>
                  </a:schemeClr>
                </a:solidFill>
                <a:effectLst>
                  <a:outerShdw blurRad="38100" dist="38100" dir="2700000" algn="tl">
                    <a:srgbClr val="000000">
                      <a:alpha val="43137"/>
                    </a:srgbClr>
                  </a:outerShdw>
                </a:effectLst>
              </a:rPr>
              <a:t>You agreed but added that the overall </a:t>
            </a:r>
            <a:r>
              <a:rPr lang="en-US" sz="3200" b="1" dirty="0">
                <a:solidFill>
                  <a:schemeClr val="accent4">
                    <a:lumMod val="60000"/>
                    <a:lumOff val="40000"/>
                  </a:schemeClr>
                </a:solidFill>
                <a:effectLst>
                  <a:outerShdw blurRad="38100" dist="38100" dir="2700000" algn="tl">
                    <a:srgbClr val="000000">
                      <a:alpha val="43137"/>
                    </a:srgbClr>
                  </a:outerShdw>
                </a:effectLst>
              </a:rPr>
              <a:t>cost</a:t>
            </a:r>
            <a:r>
              <a:rPr lang="en-US" sz="3200" b="1" dirty="0">
                <a:solidFill>
                  <a:schemeClr val="accent1">
                    <a:lumMod val="60000"/>
                    <a:lumOff val="40000"/>
                  </a:schemeClr>
                </a:solidFill>
                <a:effectLst>
                  <a:outerShdw blurRad="38100" dist="38100" dir="2700000" algn="tl">
                    <a:srgbClr val="000000">
                      <a:alpha val="43137"/>
                    </a:srgbClr>
                  </a:outerShdw>
                </a:effectLst>
              </a:rPr>
              <a:t> cannot be </a:t>
            </a:r>
            <a:r>
              <a:rPr lang="en-US" sz="3200" b="1" dirty="0">
                <a:solidFill>
                  <a:schemeClr val="accent4">
                    <a:lumMod val="60000"/>
                    <a:lumOff val="40000"/>
                  </a:schemeClr>
                </a:solidFill>
                <a:effectLst>
                  <a:outerShdw blurRad="38100" dist="38100" dir="2700000" algn="tl">
                    <a:srgbClr val="000000">
                      <a:alpha val="43137"/>
                    </a:srgbClr>
                  </a:outerShdw>
                </a:effectLst>
              </a:rPr>
              <a:t>justified.</a:t>
            </a:r>
            <a:r>
              <a:rPr lang="en-US" sz="3200" b="1" dirty="0">
                <a:solidFill>
                  <a:schemeClr val="accent1">
                    <a:lumMod val="60000"/>
                    <a:lumOff val="40000"/>
                  </a:schemeClr>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4361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747345" y="955257"/>
            <a:ext cx="11036300" cy="4955203"/>
          </a:xfrm>
          <a:prstGeom prst="rect">
            <a:avLst/>
          </a:prstGeom>
          <a:noFill/>
        </p:spPr>
        <p:txBody>
          <a:bodyPr wrap="square" rtlCol="0">
            <a:spAutoFit/>
          </a:bodyPr>
          <a:lstStyle/>
          <a:p>
            <a:r>
              <a:rPr lang="en-US" sz="2800" dirty="0">
                <a:solidFill>
                  <a:schemeClr val="bg1"/>
                </a:solidFill>
              </a:rPr>
              <a:t>Your previous </a:t>
            </a:r>
            <a:r>
              <a:rPr lang="en-US" sz="2800" b="1" dirty="0">
                <a:solidFill>
                  <a:schemeClr val="accent4">
                    <a:lumMod val="60000"/>
                    <a:lumOff val="40000"/>
                  </a:schemeClr>
                </a:solidFill>
              </a:rPr>
              <a:t>analysis</a:t>
            </a:r>
            <a:r>
              <a:rPr lang="en-US" sz="2800" dirty="0">
                <a:solidFill>
                  <a:schemeClr val="bg1"/>
                </a:solidFill>
              </a:rPr>
              <a:t> to justify the cost of upgrading the database server fell</a:t>
            </a:r>
            <a:r>
              <a:rPr lang="en-US" sz="2800" b="1" dirty="0">
                <a:solidFill>
                  <a:schemeClr val="accent4">
                    <a:lumMod val="60000"/>
                    <a:lumOff val="40000"/>
                  </a:schemeClr>
                </a:solidFill>
              </a:rPr>
              <a:t> just below the line</a:t>
            </a:r>
            <a:r>
              <a:rPr lang="en-US" sz="2800" dirty="0">
                <a:solidFill>
                  <a:schemeClr val="accent4">
                    <a:lumMod val="60000"/>
                    <a:lumOff val="40000"/>
                  </a:schemeClr>
                </a:solidFill>
              </a:rPr>
              <a:t> </a:t>
            </a:r>
            <a:r>
              <a:rPr lang="en-US" sz="2800" dirty="0">
                <a:solidFill>
                  <a:schemeClr val="bg1"/>
                </a:solidFill>
              </a:rPr>
              <a:t>to</a:t>
            </a:r>
            <a:r>
              <a:rPr lang="en-US" sz="2800" dirty="0">
                <a:solidFill>
                  <a:schemeClr val="accent4">
                    <a:lumMod val="60000"/>
                    <a:lumOff val="40000"/>
                  </a:schemeClr>
                </a:solidFill>
              </a:rPr>
              <a:t> </a:t>
            </a:r>
            <a:r>
              <a:rPr lang="en-US" sz="2800" dirty="0">
                <a:solidFill>
                  <a:schemeClr val="bg1"/>
                </a:solidFill>
              </a:rPr>
              <a:t>produce a </a:t>
            </a:r>
            <a:r>
              <a:rPr lang="en-US" sz="2800" b="1" dirty="0">
                <a:solidFill>
                  <a:schemeClr val="accent4">
                    <a:lumMod val="60000"/>
                    <a:lumOff val="40000"/>
                  </a:schemeClr>
                </a:solidFill>
              </a:rPr>
              <a:t>positive return on the investment</a:t>
            </a:r>
            <a:r>
              <a:rPr lang="en-US" sz="2800" dirty="0">
                <a:solidFill>
                  <a:schemeClr val="bg1"/>
                </a:solidFill>
              </a:rPr>
              <a:t>. </a:t>
            </a:r>
          </a:p>
          <a:p>
            <a:endParaRPr lang="en-US" sz="2800" dirty="0">
              <a:solidFill>
                <a:schemeClr val="bg1"/>
              </a:solidFill>
            </a:endParaRPr>
          </a:p>
          <a:p>
            <a:r>
              <a:rPr lang="en-US" sz="2800" dirty="0">
                <a:solidFill>
                  <a:schemeClr val="bg1"/>
                </a:solidFill>
              </a:rPr>
              <a:t>Based on your </a:t>
            </a:r>
            <a:r>
              <a:rPr lang="en-US" sz="2800" b="1" dirty="0">
                <a:solidFill>
                  <a:schemeClr val="accent4">
                    <a:lumMod val="60000"/>
                    <a:lumOff val="40000"/>
                  </a:schemeClr>
                </a:solidFill>
              </a:rPr>
              <a:t>spending plan</a:t>
            </a:r>
            <a:r>
              <a:rPr lang="en-US" sz="2800" dirty="0">
                <a:solidFill>
                  <a:schemeClr val="bg1"/>
                </a:solidFill>
              </a:rPr>
              <a:t>, </a:t>
            </a:r>
            <a:r>
              <a:rPr lang="en-US" sz="2800" b="1" dirty="0">
                <a:solidFill>
                  <a:schemeClr val="accent1">
                    <a:lumMod val="60000"/>
                    <a:lumOff val="40000"/>
                  </a:schemeClr>
                </a:solidFill>
              </a:rPr>
              <a:t>proceeding with the upgrade </a:t>
            </a:r>
            <a:r>
              <a:rPr lang="en-US" sz="2800" dirty="0">
                <a:solidFill>
                  <a:schemeClr val="bg1"/>
                </a:solidFill>
              </a:rPr>
              <a:t>would mean that you wouldn’t be able to make another planned investment that </a:t>
            </a:r>
            <a:r>
              <a:rPr lang="en-US" sz="2800" b="1" dirty="0">
                <a:solidFill>
                  <a:schemeClr val="accent4">
                    <a:lumMod val="60000"/>
                    <a:lumOff val="40000"/>
                  </a:schemeClr>
                </a:solidFill>
              </a:rPr>
              <a:t>does</a:t>
            </a:r>
            <a:r>
              <a:rPr lang="en-US" sz="2800" dirty="0">
                <a:solidFill>
                  <a:schemeClr val="bg1"/>
                </a:solidFill>
              </a:rPr>
              <a:t> promise </a:t>
            </a:r>
            <a:r>
              <a:rPr lang="en-US" sz="2800" b="1" dirty="0">
                <a:solidFill>
                  <a:schemeClr val="accent4">
                    <a:lumMod val="60000"/>
                    <a:lumOff val="40000"/>
                  </a:schemeClr>
                </a:solidFill>
              </a:rPr>
              <a:t>a positive return</a:t>
            </a:r>
            <a:r>
              <a:rPr lang="en-US" sz="2800" dirty="0">
                <a:solidFill>
                  <a:schemeClr val="bg1"/>
                </a:solidFill>
              </a:rPr>
              <a:t>.</a:t>
            </a:r>
          </a:p>
          <a:p>
            <a:endParaRPr lang="en-US" sz="2800" dirty="0">
              <a:solidFill>
                <a:schemeClr val="bg1"/>
              </a:solidFill>
            </a:endParaRPr>
          </a:p>
          <a:p>
            <a:r>
              <a:rPr lang="en-US" sz="2400" b="1" dirty="0">
                <a:solidFill>
                  <a:schemeClr val="bg1"/>
                </a:solidFill>
              </a:rPr>
              <a:t>Investment:</a:t>
            </a:r>
            <a:r>
              <a:rPr lang="en-US" sz="2400" dirty="0">
                <a:solidFill>
                  <a:schemeClr val="bg1"/>
                </a:solidFill>
              </a:rPr>
              <a:t> 	     </a:t>
            </a:r>
            <a:r>
              <a:rPr lang="en-US" sz="2400" b="1" dirty="0">
                <a:solidFill>
                  <a:schemeClr val="accent6">
                    <a:lumMod val="60000"/>
                    <a:lumOff val="40000"/>
                  </a:schemeClr>
                </a:solidFill>
              </a:rPr>
              <a:t>Automatic Card Sorter </a:t>
            </a:r>
            <a:r>
              <a:rPr lang="en-US" sz="2400" b="1" i="1" dirty="0">
                <a:solidFill>
                  <a:schemeClr val="accent6">
                    <a:lumMod val="60000"/>
                    <a:lumOff val="40000"/>
                  </a:schemeClr>
                </a:solidFill>
              </a:rPr>
              <a:t>8000e®</a:t>
            </a:r>
          </a:p>
          <a:p>
            <a:r>
              <a:rPr lang="en-US" sz="2400" b="1" dirty="0">
                <a:solidFill>
                  <a:schemeClr val="bg1"/>
                </a:solidFill>
              </a:rPr>
              <a:t>Life of Solution:   </a:t>
            </a:r>
            <a:r>
              <a:rPr lang="en-US" sz="2400" b="1" dirty="0">
                <a:solidFill>
                  <a:schemeClr val="accent6">
                    <a:lumMod val="60000"/>
                    <a:lumOff val="40000"/>
                  </a:schemeClr>
                </a:solidFill>
              </a:rPr>
              <a:t>10 Years</a:t>
            </a:r>
          </a:p>
          <a:p>
            <a:r>
              <a:rPr lang="en-US" sz="2400" b="1" dirty="0">
                <a:solidFill>
                  <a:schemeClr val="bg1"/>
                </a:solidFill>
              </a:rPr>
              <a:t>Costs</a:t>
            </a:r>
            <a:r>
              <a:rPr lang="en-US" sz="2400" dirty="0">
                <a:solidFill>
                  <a:schemeClr val="bg1"/>
                </a:solidFill>
              </a:rPr>
              <a:t>: 		     </a:t>
            </a:r>
            <a:r>
              <a:rPr lang="en-US" sz="2400" b="1" dirty="0">
                <a:solidFill>
                  <a:schemeClr val="accent6">
                    <a:lumMod val="60000"/>
                    <a:lumOff val="40000"/>
                  </a:schemeClr>
                </a:solidFill>
              </a:rPr>
              <a:t>$30,000 Purchase + $2,000 per year Maintenance x 10 yrs. = </a:t>
            </a:r>
            <a:r>
              <a:rPr lang="en-US" sz="2400" b="1" dirty="0">
                <a:solidFill>
                  <a:schemeClr val="accent4">
                    <a:lumMod val="60000"/>
                    <a:lumOff val="40000"/>
                  </a:schemeClr>
                </a:solidFill>
              </a:rPr>
              <a:t>$50,000</a:t>
            </a:r>
          </a:p>
          <a:p>
            <a:r>
              <a:rPr lang="en-US" sz="2400" b="1" dirty="0">
                <a:solidFill>
                  <a:schemeClr val="bg1"/>
                </a:solidFill>
              </a:rPr>
              <a:t>Benefit</a:t>
            </a:r>
            <a:r>
              <a:rPr lang="en-US" sz="2400" dirty="0">
                <a:solidFill>
                  <a:schemeClr val="bg1"/>
                </a:solidFill>
              </a:rPr>
              <a:t>: 	     </a:t>
            </a:r>
            <a:r>
              <a:rPr lang="en-US" sz="2400" b="1" dirty="0">
                <a:solidFill>
                  <a:schemeClr val="accent6">
                    <a:lumMod val="60000"/>
                    <a:lumOff val="40000"/>
                  </a:schemeClr>
                </a:solidFill>
              </a:rPr>
              <a:t>Reduction of labor required to manually sort cards</a:t>
            </a:r>
          </a:p>
          <a:p>
            <a:r>
              <a:rPr lang="en-US" sz="2400" b="1" dirty="0">
                <a:solidFill>
                  <a:schemeClr val="bg1"/>
                </a:solidFill>
              </a:rPr>
              <a:t>Benefit Value</a:t>
            </a:r>
            <a:r>
              <a:rPr lang="en-US" sz="2400" dirty="0">
                <a:solidFill>
                  <a:schemeClr val="bg1"/>
                </a:solidFill>
              </a:rPr>
              <a:t>:      </a:t>
            </a:r>
            <a:r>
              <a:rPr lang="en-US" sz="2400" b="1" dirty="0">
                <a:solidFill>
                  <a:schemeClr val="accent6">
                    <a:lumMod val="60000"/>
                    <a:lumOff val="40000"/>
                  </a:schemeClr>
                </a:solidFill>
              </a:rPr>
              <a:t>Hr. Rate x Number of Hours per Month = </a:t>
            </a:r>
            <a:r>
              <a:rPr lang="en-US" sz="2400" b="1" dirty="0">
                <a:solidFill>
                  <a:schemeClr val="accent4">
                    <a:lumMod val="60000"/>
                    <a:lumOff val="40000"/>
                  </a:schemeClr>
                </a:solidFill>
              </a:rPr>
              <a:t>$500</a:t>
            </a:r>
          </a:p>
        </p:txBody>
      </p:sp>
    </p:spTree>
    <p:extLst>
      <p:ext uri="{BB962C8B-B14F-4D97-AF65-F5344CB8AC3E}">
        <p14:creationId xmlns:p14="http://schemas.microsoft.com/office/powerpoint/2010/main" val="105996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3500"/>
            <a:ext cx="12192000" cy="6972300"/>
          </a:xfrm>
          <a:prstGeom prst="rect">
            <a:avLst/>
          </a:prstGeom>
        </p:spPr>
      </p:pic>
      <p:pic>
        <p:nvPicPr>
          <p:cNvPr id="6" name="Picture 5"/>
          <p:cNvPicPr>
            <a:picLocks noChangeAspect="1"/>
          </p:cNvPicPr>
          <p:nvPr/>
        </p:nvPicPr>
        <p:blipFill>
          <a:blip r:embed="rId4"/>
          <a:stretch>
            <a:fillRect/>
          </a:stretch>
        </p:blipFill>
        <p:spPr>
          <a:xfrm flipH="1">
            <a:off x="0" y="2041719"/>
            <a:ext cx="3821375" cy="4816281"/>
          </a:xfrm>
          <a:prstGeom prst="rect">
            <a:avLst/>
          </a:prstGeom>
        </p:spPr>
      </p:pic>
      <p:sp>
        <p:nvSpPr>
          <p:cNvPr id="7" name="Rectangle 6"/>
          <p:cNvSpPr/>
          <p:nvPr/>
        </p:nvSpPr>
        <p:spPr>
          <a:xfrm>
            <a:off x="4053386" y="4062262"/>
            <a:ext cx="7710983" cy="2677656"/>
          </a:xfrm>
          <a:prstGeom prst="rect">
            <a:avLst/>
          </a:prstGeom>
        </p:spPr>
        <p:txBody>
          <a:bodyPr wrap="square">
            <a:spAutoFit/>
          </a:bodyPr>
          <a:lstStyle/>
          <a:p>
            <a:r>
              <a:rPr lang="en-US" sz="2400"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Robert Britt, Senior Science writer for Space.com, posed a series of questions about the new definition of a “planet” and its  merits and shortcomings to several astronomers,</a:t>
            </a:r>
          </a:p>
          <a:p>
            <a:endParaRPr lang="en-US" sz="2400"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a:p>
            <a:r>
              <a:rPr lang="en-US" sz="2400" dirty="0">
                <a:solidFill>
                  <a:schemeClr val="bg1">
                    <a:lumMod val="8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 among them Geoff Marcy at the University of California, Berkeley.</a:t>
            </a:r>
          </a:p>
        </p:txBody>
      </p:sp>
    </p:spTree>
    <p:extLst>
      <p:ext uri="{BB962C8B-B14F-4D97-AF65-F5344CB8AC3E}">
        <p14:creationId xmlns:p14="http://schemas.microsoft.com/office/powerpoint/2010/main" val="2802704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540524" y="2006912"/>
            <a:ext cx="3024108" cy="523220"/>
          </a:xfrm>
          <a:prstGeom prst="rect">
            <a:avLst/>
          </a:prstGeom>
          <a:noFill/>
        </p:spPr>
        <p:txBody>
          <a:bodyPr wrap="square" rtlCol="0">
            <a:spAutoFit/>
          </a:bodyPr>
          <a:lstStyle/>
          <a:p>
            <a:r>
              <a:rPr lang="en-US" sz="2800" b="1" dirty="0">
                <a:solidFill>
                  <a:schemeClr val="accent1">
                    <a:lumMod val="60000"/>
                    <a:lumOff val="40000"/>
                  </a:schemeClr>
                </a:solidFill>
              </a:rPr>
              <a:t>Payback Period    =</a:t>
            </a:r>
          </a:p>
        </p:txBody>
      </p:sp>
      <p:sp>
        <p:nvSpPr>
          <p:cNvPr id="3" name="Rectangle 2"/>
          <p:cNvSpPr/>
          <p:nvPr/>
        </p:nvSpPr>
        <p:spPr>
          <a:xfrm>
            <a:off x="4749640" y="1760319"/>
            <a:ext cx="2307811" cy="523220"/>
          </a:xfrm>
          <a:prstGeom prst="rect">
            <a:avLst/>
          </a:prstGeom>
        </p:spPr>
        <p:txBody>
          <a:bodyPr wrap="none">
            <a:spAutoFit/>
          </a:bodyPr>
          <a:lstStyle/>
          <a:p>
            <a:r>
              <a:rPr lang="en-US" sz="2800" b="1" dirty="0">
                <a:solidFill>
                  <a:schemeClr val="accent1">
                    <a:lumMod val="60000"/>
                    <a:lumOff val="40000"/>
                  </a:schemeClr>
                </a:solidFill>
              </a:rPr>
              <a:t>$50,000 (Cost)</a:t>
            </a:r>
          </a:p>
        </p:txBody>
      </p:sp>
      <p:sp>
        <p:nvSpPr>
          <p:cNvPr id="8" name="Rectangle 7"/>
          <p:cNvSpPr/>
          <p:nvPr/>
        </p:nvSpPr>
        <p:spPr>
          <a:xfrm>
            <a:off x="3976608" y="2276516"/>
            <a:ext cx="3748590" cy="523220"/>
          </a:xfrm>
          <a:prstGeom prst="rect">
            <a:avLst/>
          </a:prstGeom>
        </p:spPr>
        <p:txBody>
          <a:bodyPr wrap="none">
            <a:spAutoFit/>
          </a:bodyPr>
          <a:lstStyle/>
          <a:p>
            <a:r>
              <a:rPr lang="en-US" sz="2800" b="1" dirty="0">
                <a:solidFill>
                  <a:schemeClr val="accent1">
                    <a:lumMod val="60000"/>
                    <a:lumOff val="40000"/>
                  </a:schemeClr>
                </a:solidFill>
              </a:rPr>
              <a:t>$500 (Monthly Benefit)</a:t>
            </a:r>
          </a:p>
        </p:txBody>
      </p:sp>
      <p:cxnSp>
        <p:nvCxnSpPr>
          <p:cNvPr id="12" name="Straight Connector 11"/>
          <p:cNvCxnSpPr/>
          <p:nvPr/>
        </p:nvCxnSpPr>
        <p:spPr>
          <a:xfrm>
            <a:off x="3984943" y="2268522"/>
            <a:ext cx="376491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34866" y="1787706"/>
            <a:ext cx="3344998" cy="954107"/>
          </a:xfrm>
          <a:prstGeom prst="rect">
            <a:avLst/>
          </a:prstGeom>
          <a:noFill/>
        </p:spPr>
        <p:txBody>
          <a:bodyPr wrap="square" rtlCol="0">
            <a:spAutoFit/>
          </a:bodyPr>
          <a:lstStyle/>
          <a:p>
            <a:r>
              <a:rPr lang="en-US" sz="2800" b="1" dirty="0">
                <a:solidFill>
                  <a:schemeClr val="accent1">
                    <a:lumMod val="60000"/>
                    <a:lumOff val="40000"/>
                  </a:schemeClr>
                </a:solidFill>
              </a:rPr>
              <a:t>100 Months</a:t>
            </a:r>
          </a:p>
          <a:p>
            <a:r>
              <a:rPr lang="en-US" sz="2800" b="1" dirty="0">
                <a:solidFill>
                  <a:schemeClr val="accent1">
                    <a:lumMod val="60000"/>
                    <a:lumOff val="40000"/>
                  </a:schemeClr>
                </a:solidFill>
              </a:rPr>
              <a:t>(8 years 4 mos.)</a:t>
            </a:r>
          </a:p>
        </p:txBody>
      </p:sp>
      <p:sp>
        <p:nvSpPr>
          <p:cNvPr id="9" name="Rectangle 8"/>
          <p:cNvSpPr/>
          <p:nvPr/>
        </p:nvSpPr>
        <p:spPr>
          <a:xfrm>
            <a:off x="985063" y="3147973"/>
            <a:ext cx="1994200" cy="1014380"/>
          </a:xfrm>
          <a:prstGeom prst="rect">
            <a:avLst/>
          </a:prstGeom>
        </p:spPr>
        <p:txBody>
          <a:bodyPr wrap="none">
            <a:spAutoFit/>
          </a:bodyPr>
          <a:lstStyle/>
          <a:p>
            <a:pPr algn="ctr">
              <a:lnSpc>
                <a:spcPct val="107000"/>
              </a:lnSpc>
              <a:spcAft>
                <a:spcPts val="800"/>
              </a:spcAft>
            </a:pPr>
            <a:r>
              <a:rPr lang="en-US" sz="2800" b="1" dirty="0">
                <a:solidFill>
                  <a:schemeClr val="bg1"/>
                </a:solidFill>
                <a:ea typeface="Calibri" panose="020F0502020204030204" pitchFamily="34" charset="0"/>
                <a:cs typeface="Times New Roman" panose="02020603050405020304" pitchFamily="18" charset="0"/>
              </a:rPr>
              <a:t>Benefit Cost</a:t>
            </a:r>
            <a:br>
              <a:rPr lang="en-US" sz="2800" b="1" dirty="0">
                <a:solidFill>
                  <a:schemeClr val="bg1"/>
                </a:solidFill>
                <a:ea typeface="Calibri" panose="020F0502020204030204" pitchFamily="34" charset="0"/>
                <a:cs typeface="Times New Roman" panose="02020603050405020304" pitchFamily="18" charset="0"/>
              </a:rPr>
            </a:br>
            <a:r>
              <a:rPr lang="en-US" sz="2800" b="1" dirty="0">
                <a:solidFill>
                  <a:schemeClr val="bg1"/>
                </a:solidFill>
                <a:ea typeface="Calibri" panose="020F0502020204030204" pitchFamily="34" charset="0"/>
                <a:cs typeface="Times New Roman" panose="02020603050405020304" pitchFamily="18" charset="0"/>
              </a:rPr>
              <a:t>Ratio (BCR)</a:t>
            </a:r>
          </a:p>
        </p:txBody>
      </p:sp>
      <p:sp>
        <p:nvSpPr>
          <p:cNvPr id="10" name="Rectangle 9"/>
          <p:cNvSpPr/>
          <p:nvPr/>
        </p:nvSpPr>
        <p:spPr>
          <a:xfrm>
            <a:off x="4607689" y="3576841"/>
            <a:ext cx="2469715" cy="553357"/>
          </a:xfrm>
          <a:prstGeom prst="rect">
            <a:avLst/>
          </a:prstGeom>
        </p:spPr>
        <p:txBody>
          <a:bodyPr wrap="none">
            <a:spAutoFit/>
          </a:bodyPr>
          <a:lstStyle/>
          <a:p>
            <a:pPr>
              <a:lnSpc>
                <a:spcPct val="107000"/>
              </a:lnSpc>
              <a:spcAft>
                <a:spcPts val="800"/>
              </a:spcAft>
            </a:pPr>
            <a:r>
              <a:rPr lang="en-US" sz="2800" b="1" dirty="0">
                <a:solidFill>
                  <a:schemeClr val="bg1"/>
                </a:solidFill>
                <a:ea typeface="Calibri" panose="020F0502020204030204" pitchFamily="34" charset="0"/>
                <a:cs typeface="Times New Roman" panose="02020603050405020304" pitchFamily="18" charset="0"/>
              </a:rPr>
              <a:t>$50,000 (Costs)</a:t>
            </a:r>
          </a:p>
        </p:txBody>
      </p:sp>
      <p:sp>
        <p:nvSpPr>
          <p:cNvPr id="11" name="Rectangle 10"/>
          <p:cNvSpPr/>
          <p:nvPr/>
        </p:nvSpPr>
        <p:spPr>
          <a:xfrm>
            <a:off x="4326584" y="3131943"/>
            <a:ext cx="3806748" cy="523220"/>
          </a:xfrm>
          <a:prstGeom prst="rect">
            <a:avLst/>
          </a:prstGeom>
        </p:spPr>
        <p:txBody>
          <a:bodyPr wrap="none">
            <a:spAutoFit/>
          </a:bodyPr>
          <a:lstStyle/>
          <a:p>
            <a:r>
              <a:rPr lang="en-US" sz="2800" b="1" dirty="0">
                <a:solidFill>
                  <a:schemeClr val="bg1"/>
                </a:solidFill>
                <a:ea typeface="Calibri" panose="020F0502020204030204" pitchFamily="34" charset="0"/>
                <a:cs typeface="Times New Roman" panose="02020603050405020304" pitchFamily="18" charset="0"/>
              </a:rPr>
              <a:t>$60,000 (Benefits) </a:t>
            </a:r>
            <a:r>
              <a:rPr lang="en-US" sz="2800" b="1" baseline="30000" dirty="0">
                <a:solidFill>
                  <a:schemeClr val="bg1"/>
                </a:solidFill>
                <a:ea typeface="Calibri" panose="020F0502020204030204" pitchFamily="34" charset="0"/>
                <a:cs typeface="Times New Roman" panose="02020603050405020304" pitchFamily="18" charset="0"/>
              </a:rPr>
              <a:t>10 Years</a:t>
            </a:r>
            <a:endParaRPr lang="en-US" sz="2800" b="1" baseline="30000" dirty="0">
              <a:solidFill>
                <a:schemeClr val="bg1"/>
              </a:solidFill>
            </a:endParaRPr>
          </a:p>
        </p:txBody>
      </p:sp>
      <p:cxnSp>
        <p:nvCxnSpPr>
          <p:cNvPr id="14" name="Straight Connector 13"/>
          <p:cNvCxnSpPr/>
          <p:nvPr/>
        </p:nvCxnSpPr>
        <p:spPr>
          <a:xfrm flipV="1">
            <a:off x="4404110" y="3647596"/>
            <a:ext cx="3009153" cy="3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557684" y="2962665"/>
            <a:ext cx="3027367" cy="1384995"/>
          </a:xfrm>
          <a:prstGeom prst="rect">
            <a:avLst/>
          </a:prstGeom>
        </p:spPr>
        <p:txBody>
          <a:bodyPr wrap="none">
            <a:spAutoFit/>
          </a:bodyPr>
          <a:lstStyle/>
          <a:p>
            <a:r>
              <a:rPr lang="en-US" sz="2800" b="1" dirty="0">
                <a:solidFill>
                  <a:schemeClr val="bg1"/>
                </a:solidFill>
                <a:ea typeface="Calibri" panose="020F0502020204030204" pitchFamily="34" charset="0"/>
                <a:cs typeface="Times New Roman" panose="02020603050405020304" pitchFamily="18" charset="0"/>
              </a:rPr>
              <a:t>     $1.20 in Benefit </a:t>
            </a:r>
          </a:p>
          <a:p>
            <a:r>
              <a:rPr lang="en-US" sz="2800" b="1" dirty="0">
                <a:solidFill>
                  <a:schemeClr val="bg1"/>
                </a:solidFill>
                <a:ea typeface="Calibri" panose="020F0502020204030204" pitchFamily="34" charset="0"/>
                <a:cs typeface="Times New Roman" panose="02020603050405020304" pitchFamily="18" charset="0"/>
              </a:rPr>
              <a:t>=   for each $1.00 </a:t>
            </a:r>
          </a:p>
          <a:p>
            <a:r>
              <a:rPr lang="en-US" sz="2800" b="1" dirty="0">
                <a:solidFill>
                  <a:schemeClr val="bg1"/>
                </a:solidFill>
                <a:ea typeface="Calibri" panose="020F0502020204030204" pitchFamily="34" charset="0"/>
                <a:cs typeface="Times New Roman" panose="02020603050405020304" pitchFamily="18" charset="0"/>
              </a:rPr>
              <a:t>     invested</a:t>
            </a:r>
            <a:endParaRPr lang="en-US" sz="2800" b="1" dirty="0">
              <a:solidFill>
                <a:schemeClr val="bg1"/>
              </a:solidFill>
            </a:endParaRPr>
          </a:p>
        </p:txBody>
      </p:sp>
      <p:sp>
        <p:nvSpPr>
          <p:cNvPr id="2" name="Rectangle 1"/>
          <p:cNvSpPr/>
          <p:nvPr/>
        </p:nvSpPr>
        <p:spPr>
          <a:xfrm>
            <a:off x="3143806" y="3370918"/>
            <a:ext cx="364202" cy="553357"/>
          </a:xfrm>
          <a:prstGeom prst="rect">
            <a:avLst/>
          </a:prstGeom>
        </p:spPr>
        <p:txBody>
          <a:bodyPr wrap="none">
            <a:spAutoFit/>
          </a:bodyPr>
          <a:lstStyle/>
          <a:p>
            <a:pPr>
              <a:lnSpc>
                <a:spcPct val="107000"/>
              </a:lnSpc>
              <a:spcAft>
                <a:spcPts val="800"/>
              </a:spcAft>
            </a:pPr>
            <a:r>
              <a:rPr lang="en-US" sz="2800" b="1" dirty="0">
                <a:solidFill>
                  <a:schemeClr val="bg1"/>
                </a:solidFill>
                <a:ea typeface="Calibri" panose="020F0502020204030204" pitchFamily="34" charset="0"/>
                <a:cs typeface="Times New Roman" panose="02020603050405020304" pitchFamily="18" charset="0"/>
              </a:rPr>
              <a:t>=</a:t>
            </a:r>
          </a:p>
        </p:txBody>
      </p:sp>
      <p:sp>
        <p:nvSpPr>
          <p:cNvPr id="26" name="Rectangle 25"/>
          <p:cNvSpPr/>
          <p:nvPr/>
        </p:nvSpPr>
        <p:spPr>
          <a:xfrm>
            <a:off x="3602306" y="881882"/>
            <a:ext cx="4679935" cy="523220"/>
          </a:xfrm>
          <a:prstGeom prst="rect">
            <a:avLst/>
          </a:prstGeom>
        </p:spPr>
        <p:txBody>
          <a:bodyPr wrap="none">
            <a:spAutoFit/>
          </a:bodyPr>
          <a:lstStyle/>
          <a:p>
            <a:r>
              <a:rPr lang="en-US" sz="2800" b="1" dirty="0">
                <a:solidFill>
                  <a:schemeClr val="accent6">
                    <a:lumMod val="60000"/>
                    <a:lumOff val="40000"/>
                  </a:schemeClr>
                </a:solidFill>
              </a:rPr>
              <a:t>Automatic Card Sorter </a:t>
            </a:r>
            <a:r>
              <a:rPr lang="en-US" sz="2800" b="1" i="1" dirty="0">
                <a:solidFill>
                  <a:schemeClr val="accent6">
                    <a:lumMod val="60000"/>
                    <a:lumOff val="40000"/>
                  </a:schemeClr>
                </a:solidFill>
              </a:rPr>
              <a:t>8000e®</a:t>
            </a:r>
          </a:p>
        </p:txBody>
      </p:sp>
      <p:sp>
        <p:nvSpPr>
          <p:cNvPr id="27" name="Rectangle 26"/>
          <p:cNvSpPr/>
          <p:nvPr/>
        </p:nvSpPr>
        <p:spPr>
          <a:xfrm>
            <a:off x="8488182" y="2080093"/>
            <a:ext cx="527709" cy="523220"/>
          </a:xfrm>
          <a:prstGeom prst="rect">
            <a:avLst/>
          </a:prstGeom>
        </p:spPr>
        <p:txBody>
          <a:bodyPr wrap="none">
            <a:spAutoFit/>
          </a:bodyPr>
          <a:lstStyle/>
          <a:p>
            <a:r>
              <a:rPr lang="en-US" sz="2800" b="1" dirty="0">
                <a:solidFill>
                  <a:schemeClr val="accent1">
                    <a:lumMod val="60000"/>
                    <a:lumOff val="40000"/>
                  </a:schemeClr>
                </a:solidFill>
              </a:rPr>
              <a:t> = </a:t>
            </a:r>
            <a:endParaRPr lang="en-US" sz="2800" dirty="0"/>
          </a:p>
        </p:txBody>
      </p:sp>
      <p:sp>
        <p:nvSpPr>
          <p:cNvPr id="28" name="TextBox 27"/>
          <p:cNvSpPr txBox="1"/>
          <p:nvPr/>
        </p:nvSpPr>
        <p:spPr>
          <a:xfrm>
            <a:off x="3602306" y="5201652"/>
            <a:ext cx="4759188" cy="523220"/>
          </a:xfrm>
          <a:prstGeom prst="rect">
            <a:avLst/>
          </a:prstGeom>
          <a:noFill/>
        </p:spPr>
        <p:txBody>
          <a:bodyPr wrap="none" rtlCol="0">
            <a:spAutoFit/>
          </a:bodyPr>
          <a:lstStyle/>
          <a:p>
            <a:r>
              <a:rPr lang="en-US" sz="2800" b="1" dirty="0">
                <a:solidFill>
                  <a:schemeClr val="accent4">
                    <a:lumMod val="75000"/>
                  </a:schemeClr>
                </a:solidFill>
                <a:effectLst>
                  <a:outerShdw blurRad="38100" dist="38100" dir="2700000" algn="tl">
                    <a:srgbClr val="000000">
                      <a:alpha val="43137"/>
                    </a:srgbClr>
                  </a:outerShdw>
                </a:effectLst>
              </a:rPr>
              <a:t>Looks like a fairly solid project.</a:t>
            </a:r>
          </a:p>
        </p:txBody>
      </p:sp>
      <p:sp>
        <p:nvSpPr>
          <p:cNvPr id="29" name="TextBox 28"/>
          <p:cNvSpPr txBox="1"/>
          <p:nvPr/>
        </p:nvSpPr>
        <p:spPr>
          <a:xfrm>
            <a:off x="729858" y="337811"/>
            <a:ext cx="3820469" cy="461665"/>
          </a:xfrm>
          <a:prstGeom prst="rect">
            <a:avLst/>
          </a:prstGeom>
          <a:noFill/>
        </p:spPr>
        <p:txBody>
          <a:bodyPr wrap="none" rtlCol="0">
            <a:spAutoFit/>
          </a:bodyPr>
          <a:lstStyle/>
          <a:p>
            <a:pPr algn="r"/>
            <a:r>
              <a:rPr lang="en-US" sz="2400" b="1" dirty="0">
                <a:solidFill>
                  <a:schemeClr val="bg1"/>
                </a:solidFill>
                <a:effectLst>
                  <a:outerShdw blurRad="38100" dist="38100" dir="2700000" algn="tl">
                    <a:srgbClr val="000000">
                      <a:alpha val="43137"/>
                    </a:srgbClr>
                  </a:outerShdw>
                </a:effectLst>
              </a:rPr>
              <a:t>Cost of Card Sorter:  </a:t>
            </a:r>
            <a:r>
              <a:rPr lang="en-US" sz="2400" b="1" dirty="0">
                <a:solidFill>
                  <a:schemeClr val="accent4">
                    <a:lumMod val="60000"/>
                    <a:lumOff val="40000"/>
                  </a:schemeClr>
                </a:solidFill>
                <a:effectLst>
                  <a:outerShdw blurRad="38100" dist="38100" dir="2700000" algn="tl">
                    <a:srgbClr val="000000">
                      <a:alpha val="43137"/>
                    </a:srgbClr>
                  </a:outerShdw>
                </a:effectLst>
              </a:rPr>
              <a:t>$45,000</a:t>
            </a:r>
          </a:p>
        </p:txBody>
      </p:sp>
      <p:sp>
        <p:nvSpPr>
          <p:cNvPr id="30" name="Rectangle 29"/>
          <p:cNvSpPr/>
          <p:nvPr/>
        </p:nvSpPr>
        <p:spPr>
          <a:xfrm>
            <a:off x="4866118" y="331745"/>
            <a:ext cx="3384453" cy="461665"/>
          </a:xfrm>
          <a:prstGeom prst="rect">
            <a:avLst/>
          </a:prstGeom>
        </p:spPr>
        <p:txBody>
          <a:bodyPr wrap="none">
            <a:spAutoFit/>
          </a:bodyPr>
          <a:lstStyle/>
          <a:p>
            <a:pPr algn="r"/>
            <a:r>
              <a:rPr lang="en-US" sz="2400" b="1" dirty="0">
                <a:solidFill>
                  <a:schemeClr val="bg1"/>
                </a:solidFill>
                <a:effectLst>
                  <a:outerShdw blurRad="38100" dist="38100" dir="2700000" algn="tl">
                    <a:srgbClr val="000000">
                      <a:alpha val="43137"/>
                    </a:srgbClr>
                  </a:outerShdw>
                </a:effectLst>
              </a:rPr>
              <a:t>Life of Solution:  </a:t>
            </a:r>
            <a:r>
              <a:rPr lang="en-US" sz="2400" b="1" dirty="0">
                <a:solidFill>
                  <a:schemeClr val="accent4">
                    <a:lumMod val="60000"/>
                    <a:lumOff val="40000"/>
                  </a:schemeClr>
                </a:solidFill>
                <a:effectLst>
                  <a:outerShdw blurRad="38100" dist="38100" dir="2700000" algn="tl">
                    <a:srgbClr val="000000">
                      <a:alpha val="43137"/>
                    </a:srgbClr>
                  </a:outerShdw>
                </a:effectLst>
              </a:rPr>
              <a:t>10 years</a:t>
            </a:r>
          </a:p>
        </p:txBody>
      </p:sp>
    </p:spTree>
    <p:extLst>
      <p:ext uri="{BB962C8B-B14F-4D97-AF65-F5344CB8AC3E}">
        <p14:creationId xmlns:p14="http://schemas.microsoft.com/office/powerpoint/2010/main" val="31296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21181" y="1828800"/>
            <a:ext cx="5868146" cy="1384995"/>
          </a:xfrm>
          <a:prstGeom prst="rect">
            <a:avLst/>
          </a:prstGeom>
          <a:noFill/>
        </p:spPr>
        <p:txBody>
          <a:bodyPr wrap="none" rtlCol="0">
            <a:spAutoFit/>
          </a:bodyPr>
          <a:lstStyle/>
          <a:p>
            <a:pPr algn="ctr"/>
            <a:r>
              <a:rPr lang="en-US" sz="2800" b="1" dirty="0">
                <a:solidFill>
                  <a:schemeClr val="accent4">
                    <a:lumMod val="60000"/>
                    <a:lumOff val="40000"/>
                  </a:schemeClr>
                </a:solidFill>
              </a:rPr>
              <a:t>But What About the Database Server?</a:t>
            </a:r>
          </a:p>
          <a:p>
            <a:pPr algn="ctr"/>
            <a:endParaRPr lang="en-US" sz="2800" dirty="0">
              <a:solidFill>
                <a:schemeClr val="bg1"/>
              </a:solidFill>
            </a:endParaRPr>
          </a:p>
          <a:p>
            <a:pPr algn="ctr"/>
            <a:r>
              <a:rPr lang="en-US" sz="2800" b="1" dirty="0">
                <a:solidFill>
                  <a:schemeClr val="accent1">
                    <a:lumMod val="60000"/>
                    <a:lumOff val="40000"/>
                  </a:schemeClr>
                </a:solidFill>
              </a:rPr>
              <a:t>Improved Customer Goodwill</a:t>
            </a:r>
          </a:p>
        </p:txBody>
      </p:sp>
      <p:sp>
        <p:nvSpPr>
          <p:cNvPr id="6" name="TextBox 5"/>
          <p:cNvSpPr txBox="1"/>
          <p:nvPr/>
        </p:nvSpPr>
        <p:spPr>
          <a:xfrm>
            <a:off x="4209295" y="3860800"/>
            <a:ext cx="3491918" cy="954107"/>
          </a:xfrm>
          <a:prstGeom prst="rect">
            <a:avLst/>
          </a:prstGeom>
          <a:noFill/>
        </p:spPr>
        <p:txBody>
          <a:bodyPr wrap="none" rtlCol="0">
            <a:spAutoFit/>
          </a:bodyPr>
          <a:lstStyle/>
          <a:p>
            <a:pPr algn="ctr"/>
            <a:r>
              <a:rPr lang="en-US" sz="2800" dirty="0">
                <a:solidFill>
                  <a:schemeClr val="bg1"/>
                </a:solidFill>
              </a:rPr>
              <a:t>How Do You Monetize </a:t>
            </a:r>
          </a:p>
          <a:p>
            <a:pPr algn="ctr"/>
            <a:r>
              <a:rPr lang="en-US" sz="2800" dirty="0">
                <a:solidFill>
                  <a:schemeClr val="bg1"/>
                </a:solidFill>
              </a:rPr>
              <a:t>a Soft Benefit Value?</a:t>
            </a:r>
          </a:p>
        </p:txBody>
      </p:sp>
    </p:spTree>
    <p:extLst>
      <p:ext uri="{BB962C8B-B14F-4D97-AF65-F5344CB8AC3E}">
        <p14:creationId xmlns:p14="http://schemas.microsoft.com/office/powerpoint/2010/main" val="1719281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2497471" y="2828711"/>
            <a:ext cx="8167044" cy="2246769"/>
          </a:xfrm>
          <a:prstGeom prst="rect">
            <a:avLst/>
          </a:prstGeom>
          <a:noFill/>
        </p:spPr>
        <p:txBody>
          <a:bodyPr wrap="none" rtlCol="0">
            <a:spAutoFit/>
          </a:bodyPr>
          <a:lstStyle/>
          <a:p>
            <a:pPr marL="285750" indent="-285750">
              <a:buFont typeface="Arial" panose="020B0604020202020204" pitchFamily="34" charset="0"/>
              <a:buChar char="•"/>
            </a:pPr>
            <a:r>
              <a:rPr lang="en-US" sz="2800" dirty="0">
                <a:solidFill>
                  <a:schemeClr val="bg1"/>
                </a:solidFill>
              </a:rPr>
              <a:t>Leverage the </a:t>
            </a:r>
            <a:r>
              <a:rPr lang="en-US" sz="2800" b="1" u="sng" dirty="0">
                <a:solidFill>
                  <a:schemeClr val="accent4">
                    <a:lumMod val="60000"/>
                    <a:lumOff val="40000"/>
                  </a:schemeClr>
                </a:solidFill>
              </a:rPr>
              <a:t>expertise</a:t>
            </a:r>
            <a:r>
              <a:rPr lang="en-US" sz="2800" dirty="0">
                <a:solidFill>
                  <a:schemeClr val="accent4">
                    <a:lumMod val="60000"/>
                    <a:lumOff val="40000"/>
                  </a:schemeClr>
                </a:solidFill>
              </a:rPr>
              <a:t> </a:t>
            </a:r>
            <a:r>
              <a:rPr lang="en-US" sz="2800" dirty="0">
                <a:solidFill>
                  <a:schemeClr val="bg1"/>
                </a:solidFill>
              </a:rPr>
              <a:t>of others in your division.</a:t>
            </a:r>
          </a:p>
          <a:p>
            <a:pPr marL="285750" indent="-285750">
              <a:buFont typeface="Arial" panose="020B0604020202020204" pitchFamily="34" charset="0"/>
              <a:buChar char="•"/>
            </a:pPr>
            <a:r>
              <a:rPr lang="en-US" sz="2800" dirty="0">
                <a:solidFill>
                  <a:schemeClr val="bg1"/>
                </a:solidFill>
              </a:rPr>
              <a:t>Review </a:t>
            </a:r>
            <a:r>
              <a:rPr lang="en-US" sz="2800" b="1" u="sng" dirty="0">
                <a:solidFill>
                  <a:schemeClr val="accent1">
                    <a:lumMod val="60000"/>
                    <a:lumOff val="40000"/>
                  </a:schemeClr>
                </a:solidFill>
              </a:rPr>
              <a:t>historical data</a:t>
            </a:r>
            <a:r>
              <a:rPr lang="en-US" sz="2800" b="1" dirty="0">
                <a:solidFill>
                  <a:schemeClr val="bg1"/>
                </a:solidFill>
              </a:rPr>
              <a:t> </a:t>
            </a:r>
            <a:r>
              <a:rPr lang="en-US" sz="2800" dirty="0">
                <a:solidFill>
                  <a:schemeClr val="bg1"/>
                </a:solidFill>
              </a:rPr>
              <a:t>if applicable. </a:t>
            </a:r>
          </a:p>
          <a:p>
            <a:pPr marL="285750" indent="-285750">
              <a:buFont typeface="Arial" panose="020B0604020202020204" pitchFamily="34" charset="0"/>
              <a:buChar char="•"/>
            </a:pPr>
            <a:r>
              <a:rPr lang="en-US" sz="2800" dirty="0">
                <a:solidFill>
                  <a:schemeClr val="bg1"/>
                </a:solidFill>
              </a:rPr>
              <a:t>Solicit </a:t>
            </a:r>
            <a:r>
              <a:rPr lang="en-US" sz="2800" b="1" u="sng" dirty="0">
                <a:solidFill>
                  <a:schemeClr val="accent4">
                    <a:lumMod val="60000"/>
                    <a:lumOff val="40000"/>
                  </a:schemeClr>
                </a:solidFill>
              </a:rPr>
              <a:t>feedback</a:t>
            </a:r>
            <a:r>
              <a:rPr lang="en-US" sz="2800" dirty="0">
                <a:solidFill>
                  <a:schemeClr val="accent4">
                    <a:lumMod val="60000"/>
                    <a:lumOff val="40000"/>
                  </a:schemeClr>
                </a:solidFill>
              </a:rPr>
              <a:t> </a:t>
            </a:r>
            <a:r>
              <a:rPr lang="en-US" sz="2800" dirty="0">
                <a:solidFill>
                  <a:schemeClr val="bg1"/>
                </a:solidFill>
              </a:rPr>
              <a:t>from stakeholders.</a:t>
            </a:r>
          </a:p>
          <a:p>
            <a:pPr marL="285750" indent="-285750">
              <a:buFont typeface="Arial" panose="020B0604020202020204" pitchFamily="34" charset="0"/>
              <a:buChar char="•"/>
            </a:pPr>
            <a:r>
              <a:rPr lang="en-US" sz="2800" dirty="0">
                <a:solidFill>
                  <a:schemeClr val="bg1"/>
                </a:solidFill>
              </a:rPr>
              <a:t>Conduct a </a:t>
            </a:r>
            <a:r>
              <a:rPr lang="en-US" sz="2800" b="1" u="sng" dirty="0">
                <a:solidFill>
                  <a:schemeClr val="accent1">
                    <a:lumMod val="60000"/>
                    <a:lumOff val="40000"/>
                  </a:schemeClr>
                </a:solidFill>
              </a:rPr>
              <a:t>survey</a:t>
            </a:r>
            <a:r>
              <a:rPr lang="en-US" sz="2800" dirty="0">
                <a:solidFill>
                  <a:schemeClr val="accent1">
                    <a:lumMod val="60000"/>
                    <a:lumOff val="40000"/>
                  </a:schemeClr>
                </a:solidFill>
              </a:rPr>
              <a:t> </a:t>
            </a:r>
            <a:r>
              <a:rPr lang="en-US" sz="2800" dirty="0">
                <a:solidFill>
                  <a:schemeClr val="bg1"/>
                </a:solidFill>
              </a:rPr>
              <a:t>of constituents.</a:t>
            </a:r>
          </a:p>
          <a:p>
            <a:pPr marL="285750" indent="-285750">
              <a:buFont typeface="Arial" panose="020B0604020202020204" pitchFamily="34" charset="0"/>
              <a:buChar char="•"/>
            </a:pPr>
            <a:r>
              <a:rPr lang="en-US" sz="2800" dirty="0">
                <a:solidFill>
                  <a:schemeClr val="bg1"/>
                </a:solidFill>
              </a:rPr>
              <a:t>Gather insights from </a:t>
            </a:r>
            <a:r>
              <a:rPr lang="en-US" sz="2800" b="1" u="sng" dirty="0">
                <a:solidFill>
                  <a:schemeClr val="accent4">
                    <a:lumMod val="60000"/>
                    <a:lumOff val="40000"/>
                  </a:schemeClr>
                </a:solidFill>
              </a:rPr>
              <a:t>similar research</a:t>
            </a:r>
            <a:r>
              <a:rPr lang="en-US" sz="2800" b="1" u="sng" dirty="0">
                <a:solidFill>
                  <a:schemeClr val="bg1"/>
                </a:solidFill>
              </a:rPr>
              <a:t> </a:t>
            </a:r>
            <a:r>
              <a:rPr lang="en-US" sz="2800" dirty="0">
                <a:solidFill>
                  <a:schemeClr val="bg1"/>
                </a:solidFill>
              </a:rPr>
              <a:t>or case studies.</a:t>
            </a:r>
          </a:p>
        </p:txBody>
      </p:sp>
      <p:sp>
        <p:nvSpPr>
          <p:cNvPr id="8" name="TextBox 7"/>
          <p:cNvSpPr txBox="1"/>
          <p:nvPr/>
        </p:nvSpPr>
        <p:spPr>
          <a:xfrm>
            <a:off x="683287" y="1092095"/>
            <a:ext cx="10822075" cy="1384995"/>
          </a:xfrm>
          <a:prstGeom prst="rect">
            <a:avLst/>
          </a:prstGeom>
          <a:noFill/>
        </p:spPr>
        <p:txBody>
          <a:bodyPr wrap="square" rtlCol="0">
            <a:spAutoFit/>
          </a:bodyPr>
          <a:lstStyle/>
          <a:p>
            <a:r>
              <a:rPr lang="en-US" sz="2800" dirty="0">
                <a:solidFill>
                  <a:schemeClr val="bg1"/>
                </a:solidFill>
              </a:rPr>
              <a:t>Without tangible </a:t>
            </a:r>
            <a:r>
              <a:rPr lang="en-US" sz="2800" b="1" dirty="0">
                <a:solidFill>
                  <a:schemeClr val="accent4">
                    <a:lumMod val="60000"/>
                    <a:lumOff val="40000"/>
                  </a:schemeClr>
                </a:solidFill>
              </a:rPr>
              <a:t>facts and figures</a:t>
            </a:r>
            <a:r>
              <a:rPr lang="en-US" sz="2800" dirty="0">
                <a:solidFill>
                  <a:schemeClr val="bg1"/>
                </a:solidFill>
              </a:rPr>
              <a:t>, you must make </a:t>
            </a:r>
            <a:r>
              <a:rPr lang="en-US" sz="2800" b="1" dirty="0">
                <a:solidFill>
                  <a:schemeClr val="accent4">
                    <a:lumMod val="60000"/>
                    <a:lumOff val="40000"/>
                  </a:schemeClr>
                </a:solidFill>
              </a:rPr>
              <a:t>supported estimates </a:t>
            </a:r>
            <a:r>
              <a:rPr lang="en-US" sz="2800" dirty="0">
                <a:solidFill>
                  <a:schemeClr val="bg1"/>
                </a:solidFill>
              </a:rPr>
              <a:t>based on your </a:t>
            </a:r>
            <a:r>
              <a:rPr lang="en-US" sz="2800" b="1" dirty="0">
                <a:solidFill>
                  <a:schemeClr val="accent1">
                    <a:lumMod val="60000"/>
                    <a:lumOff val="40000"/>
                  </a:schemeClr>
                </a:solidFill>
              </a:rPr>
              <a:t>knowledge, experience, expertise</a:t>
            </a:r>
            <a:r>
              <a:rPr lang="en-US" sz="2800" dirty="0">
                <a:solidFill>
                  <a:schemeClr val="bg1"/>
                </a:solidFill>
              </a:rPr>
              <a:t>, and the </a:t>
            </a:r>
            <a:r>
              <a:rPr lang="en-US" sz="2800" b="1" dirty="0">
                <a:solidFill>
                  <a:schemeClr val="accent1">
                    <a:lumMod val="60000"/>
                    <a:lumOff val="40000"/>
                  </a:schemeClr>
                </a:solidFill>
              </a:rPr>
              <a:t>data available </a:t>
            </a:r>
            <a:r>
              <a:rPr lang="en-US" sz="2800" dirty="0">
                <a:solidFill>
                  <a:schemeClr val="bg1"/>
                </a:solidFill>
              </a:rPr>
              <a:t>to communicate the most </a:t>
            </a:r>
            <a:r>
              <a:rPr lang="en-US" sz="2800" b="1" dirty="0">
                <a:solidFill>
                  <a:schemeClr val="accent4">
                    <a:lumMod val="60000"/>
                    <a:lumOff val="40000"/>
                  </a:schemeClr>
                </a:solidFill>
              </a:rPr>
              <a:t>realistic and accurate </a:t>
            </a:r>
            <a:r>
              <a:rPr lang="en-US" sz="2800" dirty="0">
                <a:solidFill>
                  <a:schemeClr val="bg1"/>
                </a:solidFill>
              </a:rPr>
              <a:t>business case possible. </a:t>
            </a:r>
          </a:p>
        </p:txBody>
      </p:sp>
      <p:sp>
        <p:nvSpPr>
          <p:cNvPr id="4" name="TextBox 3"/>
          <p:cNvSpPr txBox="1"/>
          <p:nvPr/>
        </p:nvSpPr>
        <p:spPr>
          <a:xfrm>
            <a:off x="1897518" y="5535960"/>
            <a:ext cx="8799268" cy="461665"/>
          </a:xfrm>
          <a:prstGeom prst="rect">
            <a:avLst/>
          </a:prstGeom>
          <a:noFill/>
        </p:spPr>
        <p:txBody>
          <a:bodyPr wrap="none" rtlCol="0">
            <a:spAutoFit/>
          </a:bodyPr>
          <a:lstStyle/>
          <a:p>
            <a:r>
              <a:rPr lang="en-US" sz="2400" b="1" dirty="0">
                <a:solidFill>
                  <a:schemeClr val="accent4">
                    <a:lumMod val="60000"/>
                    <a:lumOff val="40000"/>
                  </a:schemeClr>
                </a:solidFill>
                <a:effectLst>
                  <a:outerShdw blurRad="38100" dist="38100" dir="2700000" algn="tl">
                    <a:srgbClr val="000000">
                      <a:alpha val="43137"/>
                    </a:srgbClr>
                  </a:outerShdw>
                </a:effectLst>
              </a:rPr>
              <a:t>Use what is available to you and apply your professional judgement.</a:t>
            </a:r>
          </a:p>
        </p:txBody>
      </p:sp>
    </p:spTree>
    <p:extLst>
      <p:ext uri="{BB962C8B-B14F-4D97-AF65-F5344CB8AC3E}">
        <p14:creationId xmlns:p14="http://schemas.microsoft.com/office/powerpoint/2010/main" val="313805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712187" y="2142531"/>
            <a:ext cx="10916147" cy="2246769"/>
          </a:xfrm>
          <a:prstGeom prst="rect">
            <a:avLst/>
          </a:prstGeom>
          <a:noFill/>
        </p:spPr>
        <p:txBody>
          <a:bodyPr wrap="square" rtlCol="0">
            <a:spAutoFit/>
          </a:bodyPr>
          <a:lstStyle/>
          <a:p>
            <a:pPr algn="ctr"/>
            <a:r>
              <a:rPr lang="en-US" sz="2800" dirty="0">
                <a:solidFill>
                  <a:schemeClr val="bg1"/>
                </a:solidFill>
              </a:rPr>
              <a:t>If you apply all the </a:t>
            </a:r>
            <a:r>
              <a:rPr lang="en-US" sz="2800" b="1" dirty="0">
                <a:solidFill>
                  <a:schemeClr val="accent4">
                    <a:lumMod val="60000"/>
                    <a:lumOff val="40000"/>
                  </a:schemeClr>
                </a:solidFill>
              </a:rPr>
              <a:t>knowledge, expertise and data </a:t>
            </a:r>
            <a:r>
              <a:rPr lang="en-US" sz="2800" b="1" dirty="0">
                <a:solidFill>
                  <a:schemeClr val="accent1">
                    <a:lumMod val="60000"/>
                    <a:lumOff val="40000"/>
                  </a:schemeClr>
                </a:solidFill>
              </a:rPr>
              <a:t>available</a:t>
            </a:r>
            <a:r>
              <a:rPr lang="en-US" sz="2800" dirty="0">
                <a:solidFill>
                  <a:schemeClr val="bg1"/>
                </a:solidFill>
              </a:rPr>
              <a:t> and your analysis is refuted by someone…</a:t>
            </a:r>
          </a:p>
          <a:p>
            <a:pPr algn="ctr"/>
            <a:endParaRPr lang="en-US" sz="2800" dirty="0">
              <a:solidFill>
                <a:schemeClr val="bg1"/>
              </a:solidFill>
            </a:endParaRPr>
          </a:p>
          <a:p>
            <a:pPr algn="ctr"/>
            <a:r>
              <a:rPr lang="en-US" sz="2800" dirty="0">
                <a:solidFill>
                  <a:schemeClr val="bg1"/>
                </a:solidFill>
              </a:rPr>
              <a:t>There is a good chance that person </a:t>
            </a:r>
            <a:r>
              <a:rPr lang="en-US" sz="2800" b="1" dirty="0">
                <a:solidFill>
                  <a:schemeClr val="accent1">
                    <a:lumMod val="60000"/>
                    <a:lumOff val="40000"/>
                  </a:schemeClr>
                </a:solidFill>
              </a:rPr>
              <a:t>will have less </a:t>
            </a:r>
            <a:r>
              <a:rPr lang="en-US" sz="2800" dirty="0">
                <a:solidFill>
                  <a:schemeClr val="bg1"/>
                </a:solidFill>
              </a:rPr>
              <a:t>knowledge, expertise and data </a:t>
            </a:r>
            <a:r>
              <a:rPr lang="en-US" sz="2800" b="1" dirty="0">
                <a:solidFill>
                  <a:schemeClr val="accent4">
                    <a:lumMod val="60000"/>
                    <a:lumOff val="40000"/>
                  </a:schemeClr>
                </a:solidFill>
              </a:rPr>
              <a:t>than you</a:t>
            </a:r>
            <a:r>
              <a:rPr lang="en-US" sz="2800" dirty="0">
                <a:solidFill>
                  <a:schemeClr val="bg1"/>
                </a:solidFill>
              </a:rPr>
              <a:t>. </a:t>
            </a:r>
          </a:p>
        </p:txBody>
      </p:sp>
    </p:spTree>
    <p:extLst>
      <p:ext uri="{BB962C8B-B14F-4D97-AF65-F5344CB8AC3E}">
        <p14:creationId xmlns:p14="http://schemas.microsoft.com/office/powerpoint/2010/main" val="3158154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596473" y="210085"/>
            <a:ext cx="5167953" cy="523220"/>
          </a:xfrm>
          <a:prstGeom prst="rect">
            <a:avLst/>
          </a:prstGeom>
          <a:noFill/>
        </p:spPr>
        <p:txBody>
          <a:bodyPr wrap="none" rtlCol="0">
            <a:spAutoFit/>
          </a:bodyPr>
          <a:lstStyle/>
          <a:p>
            <a:r>
              <a:rPr lang="en-US" sz="2800" b="1" dirty="0">
                <a:solidFill>
                  <a:schemeClr val="bg1"/>
                </a:solidFill>
              </a:rPr>
              <a:t>What Do We Have to Work With?</a:t>
            </a:r>
          </a:p>
        </p:txBody>
      </p:sp>
      <p:sp>
        <p:nvSpPr>
          <p:cNvPr id="6" name="TextBox 5"/>
          <p:cNvSpPr txBox="1"/>
          <p:nvPr/>
        </p:nvSpPr>
        <p:spPr>
          <a:xfrm>
            <a:off x="655547" y="3153584"/>
            <a:ext cx="2847873" cy="1384995"/>
          </a:xfrm>
          <a:prstGeom prst="rect">
            <a:avLst/>
          </a:prstGeom>
          <a:noFill/>
          <a:ln>
            <a:solidFill>
              <a:schemeClr val="accent4">
                <a:lumMod val="60000"/>
                <a:lumOff val="40000"/>
              </a:schemeClr>
            </a:solidFill>
          </a:ln>
        </p:spPr>
        <p:txBody>
          <a:bodyPr wrap="square" rtlCol="0">
            <a:spAutoFit/>
          </a:bodyPr>
          <a:lstStyle/>
          <a:p>
            <a:pPr algn="ctr"/>
            <a:r>
              <a:rPr lang="en-US" sz="2800" b="1" dirty="0">
                <a:solidFill>
                  <a:schemeClr val="accent4">
                    <a:lumMod val="60000"/>
                    <a:lumOff val="40000"/>
                  </a:schemeClr>
                </a:solidFill>
              </a:rPr>
              <a:t>Knowledge </a:t>
            </a:r>
          </a:p>
          <a:p>
            <a:pPr algn="ctr"/>
            <a:r>
              <a:rPr lang="en-US" sz="2800" b="1" dirty="0">
                <a:solidFill>
                  <a:schemeClr val="bg1"/>
                </a:solidFill>
              </a:rPr>
              <a:t>You have all the revenue figures</a:t>
            </a:r>
          </a:p>
        </p:txBody>
      </p:sp>
      <p:sp>
        <p:nvSpPr>
          <p:cNvPr id="4" name="Rectangle 3"/>
          <p:cNvSpPr/>
          <p:nvPr/>
        </p:nvSpPr>
        <p:spPr>
          <a:xfrm>
            <a:off x="4540330" y="1759295"/>
            <a:ext cx="2847873" cy="1815882"/>
          </a:xfrm>
          <a:prstGeom prst="rect">
            <a:avLst/>
          </a:prstGeom>
          <a:ln>
            <a:solidFill>
              <a:schemeClr val="accent6">
                <a:lumMod val="60000"/>
                <a:lumOff val="40000"/>
              </a:schemeClr>
            </a:solidFill>
          </a:ln>
        </p:spPr>
        <p:txBody>
          <a:bodyPr wrap="square">
            <a:spAutoFit/>
          </a:bodyPr>
          <a:lstStyle/>
          <a:p>
            <a:pPr algn="ctr"/>
            <a:r>
              <a:rPr lang="en-US" sz="2800" b="1" dirty="0">
                <a:solidFill>
                  <a:schemeClr val="accent6">
                    <a:lumMod val="60000"/>
                    <a:lumOff val="40000"/>
                  </a:schemeClr>
                </a:solidFill>
              </a:rPr>
              <a:t>Experience</a:t>
            </a:r>
          </a:p>
          <a:p>
            <a:pPr algn="ctr"/>
            <a:r>
              <a:rPr lang="en-US" sz="2800" b="1" dirty="0">
                <a:solidFill>
                  <a:schemeClr val="bg1"/>
                </a:solidFill>
              </a:rPr>
              <a:t>You are a 7-year veteran of the Division</a:t>
            </a:r>
          </a:p>
        </p:txBody>
      </p:sp>
      <p:sp>
        <p:nvSpPr>
          <p:cNvPr id="7" name="Rectangle 6"/>
          <p:cNvSpPr/>
          <p:nvPr/>
        </p:nvSpPr>
        <p:spPr>
          <a:xfrm>
            <a:off x="4540330" y="3896859"/>
            <a:ext cx="2836986" cy="1815882"/>
          </a:xfrm>
          <a:prstGeom prst="rect">
            <a:avLst/>
          </a:prstGeom>
          <a:ln>
            <a:solidFill>
              <a:schemeClr val="accent2">
                <a:lumMod val="60000"/>
                <a:lumOff val="40000"/>
              </a:schemeClr>
            </a:solidFill>
          </a:ln>
        </p:spPr>
        <p:txBody>
          <a:bodyPr wrap="square">
            <a:spAutoFit/>
          </a:bodyPr>
          <a:lstStyle/>
          <a:p>
            <a:pPr algn="ctr"/>
            <a:r>
              <a:rPr lang="en-US" sz="2800" b="1" dirty="0">
                <a:solidFill>
                  <a:schemeClr val="accent2">
                    <a:lumMod val="75000"/>
                  </a:schemeClr>
                </a:solidFill>
              </a:rPr>
              <a:t>Expertise</a:t>
            </a:r>
          </a:p>
          <a:p>
            <a:pPr algn="ctr"/>
            <a:r>
              <a:rPr lang="en-US" sz="2800" b="1" dirty="0">
                <a:solidFill>
                  <a:schemeClr val="bg1"/>
                </a:solidFill>
              </a:rPr>
              <a:t>Your Division specializes in this industry</a:t>
            </a:r>
          </a:p>
        </p:txBody>
      </p:sp>
      <p:sp>
        <p:nvSpPr>
          <p:cNvPr id="8" name="Rectangle 7"/>
          <p:cNvSpPr/>
          <p:nvPr/>
        </p:nvSpPr>
        <p:spPr>
          <a:xfrm>
            <a:off x="8170940" y="845581"/>
            <a:ext cx="2847873" cy="1815882"/>
          </a:xfrm>
          <a:prstGeom prst="rect">
            <a:avLst/>
          </a:prstGeom>
          <a:ln>
            <a:solidFill>
              <a:schemeClr val="accent1">
                <a:lumMod val="60000"/>
                <a:lumOff val="40000"/>
              </a:schemeClr>
            </a:solidFill>
          </a:ln>
        </p:spPr>
        <p:txBody>
          <a:bodyPr wrap="square">
            <a:spAutoFit/>
          </a:bodyPr>
          <a:lstStyle/>
          <a:p>
            <a:pPr algn="ctr"/>
            <a:r>
              <a:rPr lang="en-US" sz="2800" b="1" dirty="0">
                <a:solidFill>
                  <a:schemeClr val="accent1">
                    <a:lumMod val="60000"/>
                    <a:lumOff val="40000"/>
                  </a:schemeClr>
                </a:solidFill>
              </a:rPr>
              <a:t>Insight</a:t>
            </a:r>
          </a:p>
          <a:p>
            <a:pPr algn="ctr"/>
            <a:r>
              <a:rPr lang="en-US" sz="2800" b="1" dirty="0">
                <a:solidFill>
                  <a:schemeClr val="bg1"/>
                </a:solidFill>
              </a:rPr>
              <a:t>You’ve spent 3 years researching technology trends</a:t>
            </a:r>
          </a:p>
        </p:txBody>
      </p:sp>
      <p:sp>
        <p:nvSpPr>
          <p:cNvPr id="9" name="TextBox 8"/>
          <p:cNvSpPr txBox="1"/>
          <p:nvPr/>
        </p:nvSpPr>
        <p:spPr>
          <a:xfrm>
            <a:off x="655546" y="4821990"/>
            <a:ext cx="2847873" cy="1384995"/>
          </a:xfrm>
          <a:prstGeom prst="rect">
            <a:avLst/>
          </a:prstGeom>
          <a:noFill/>
          <a:ln>
            <a:solidFill>
              <a:schemeClr val="accent4">
                <a:lumMod val="60000"/>
                <a:lumOff val="40000"/>
              </a:schemeClr>
            </a:solidFill>
          </a:ln>
        </p:spPr>
        <p:txBody>
          <a:bodyPr wrap="square" rtlCol="0">
            <a:spAutoFit/>
          </a:bodyPr>
          <a:lstStyle/>
          <a:p>
            <a:pPr algn="ctr"/>
            <a:r>
              <a:rPr lang="en-US" sz="2800" b="1" dirty="0">
                <a:solidFill>
                  <a:schemeClr val="accent4">
                    <a:lumMod val="60000"/>
                    <a:lumOff val="40000"/>
                  </a:schemeClr>
                </a:solidFill>
              </a:rPr>
              <a:t>Knowledge </a:t>
            </a:r>
          </a:p>
          <a:p>
            <a:pPr algn="ctr"/>
            <a:r>
              <a:rPr lang="en-US" sz="2800" b="1" dirty="0">
                <a:solidFill>
                  <a:schemeClr val="bg1"/>
                </a:solidFill>
              </a:rPr>
              <a:t>You’ve done customer surveys</a:t>
            </a:r>
          </a:p>
        </p:txBody>
      </p:sp>
      <p:sp>
        <p:nvSpPr>
          <p:cNvPr id="10" name="Rectangle 9"/>
          <p:cNvSpPr/>
          <p:nvPr/>
        </p:nvSpPr>
        <p:spPr>
          <a:xfrm>
            <a:off x="8170940" y="2852390"/>
            <a:ext cx="2847873" cy="1384995"/>
          </a:xfrm>
          <a:prstGeom prst="rect">
            <a:avLst/>
          </a:prstGeom>
          <a:ln>
            <a:solidFill>
              <a:schemeClr val="accent1">
                <a:lumMod val="60000"/>
                <a:lumOff val="40000"/>
              </a:schemeClr>
            </a:solidFill>
          </a:ln>
        </p:spPr>
        <p:txBody>
          <a:bodyPr wrap="square">
            <a:spAutoFit/>
          </a:bodyPr>
          <a:lstStyle/>
          <a:p>
            <a:pPr algn="ctr"/>
            <a:r>
              <a:rPr lang="en-US" sz="2800" b="1" dirty="0">
                <a:solidFill>
                  <a:schemeClr val="accent1">
                    <a:lumMod val="60000"/>
                    <a:lumOff val="40000"/>
                  </a:schemeClr>
                </a:solidFill>
              </a:rPr>
              <a:t>Insight</a:t>
            </a:r>
          </a:p>
          <a:p>
            <a:pPr algn="ctr"/>
            <a:r>
              <a:rPr lang="en-US" sz="2800" b="1" dirty="0">
                <a:solidFill>
                  <a:schemeClr val="bg1"/>
                </a:solidFill>
              </a:rPr>
              <a:t>You’ve done a budget analysis</a:t>
            </a:r>
          </a:p>
        </p:txBody>
      </p:sp>
      <p:sp>
        <p:nvSpPr>
          <p:cNvPr id="11" name="TextBox 10"/>
          <p:cNvSpPr txBox="1"/>
          <p:nvPr/>
        </p:nvSpPr>
        <p:spPr>
          <a:xfrm>
            <a:off x="655547" y="1054291"/>
            <a:ext cx="2847873" cy="1815882"/>
          </a:xfrm>
          <a:prstGeom prst="rect">
            <a:avLst/>
          </a:prstGeom>
          <a:noFill/>
          <a:ln>
            <a:solidFill>
              <a:schemeClr val="accent4">
                <a:lumMod val="60000"/>
                <a:lumOff val="40000"/>
              </a:schemeClr>
            </a:solidFill>
          </a:ln>
        </p:spPr>
        <p:txBody>
          <a:bodyPr wrap="square" rtlCol="0">
            <a:spAutoFit/>
          </a:bodyPr>
          <a:lstStyle/>
          <a:p>
            <a:pPr algn="ctr"/>
            <a:r>
              <a:rPr lang="en-US" sz="2800" b="1" dirty="0">
                <a:solidFill>
                  <a:schemeClr val="accent4">
                    <a:lumMod val="60000"/>
                    <a:lumOff val="40000"/>
                  </a:schemeClr>
                </a:solidFill>
              </a:rPr>
              <a:t>Knowledge </a:t>
            </a:r>
          </a:p>
          <a:p>
            <a:pPr algn="ctr"/>
            <a:r>
              <a:rPr lang="en-US" sz="2800" b="1" dirty="0">
                <a:solidFill>
                  <a:schemeClr val="bg1"/>
                </a:solidFill>
              </a:rPr>
              <a:t>You’ve gathered feedback from your customers</a:t>
            </a:r>
          </a:p>
        </p:txBody>
      </p:sp>
      <p:sp>
        <p:nvSpPr>
          <p:cNvPr id="12" name="Rectangle 11"/>
          <p:cNvSpPr/>
          <p:nvPr/>
        </p:nvSpPr>
        <p:spPr>
          <a:xfrm>
            <a:off x="8170940" y="4459543"/>
            <a:ext cx="2847873" cy="1815882"/>
          </a:xfrm>
          <a:prstGeom prst="rect">
            <a:avLst/>
          </a:prstGeom>
          <a:ln>
            <a:solidFill>
              <a:schemeClr val="accent1">
                <a:lumMod val="60000"/>
                <a:lumOff val="40000"/>
              </a:schemeClr>
            </a:solidFill>
          </a:ln>
        </p:spPr>
        <p:txBody>
          <a:bodyPr wrap="square">
            <a:spAutoFit/>
          </a:bodyPr>
          <a:lstStyle/>
          <a:p>
            <a:pPr algn="ctr"/>
            <a:r>
              <a:rPr lang="en-US" sz="2800" b="1" dirty="0">
                <a:solidFill>
                  <a:schemeClr val="accent1">
                    <a:lumMod val="60000"/>
                    <a:lumOff val="40000"/>
                  </a:schemeClr>
                </a:solidFill>
              </a:rPr>
              <a:t>Insight</a:t>
            </a:r>
          </a:p>
          <a:p>
            <a:pPr algn="ctr"/>
            <a:r>
              <a:rPr lang="en-US" sz="2800" b="1" dirty="0">
                <a:solidFill>
                  <a:schemeClr val="bg1"/>
                </a:solidFill>
              </a:rPr>
              <a:t>Your customers have told you of their needs</a:t>
            </a:r>
          </a:p>
        </p:txBody>
      </p:sp>
      <p:sp>
        <p:nvSpPr>
          <p:cNvPr id="13" name="TextBox 12"/>
          <p:cNvSpPr txBox="1"/>
          <p:nvPr/>
        </p:nvSpPr>
        <p:spPr>
          <a:xfrm>
            <a:off x="435429" y="2551177"/>
            <a:ext cx="10961914" cy="1569660"/>
          </a:xfrm>
          <a:prstGeom prst="rect">
            <a:avLst/>
          </a:prstGeom>
          <a:solidFill>
            <a:schemeClr val="accent4">
              <a:lumMod val="60000"/>
              <a:lumOff val="40000"/>
            </a:schemeClr>
          </a:solidFill>
        </p:spPr>
        <p:txBody>
          <a:bodyPr wrap="square" rtlCol="0">
            <a:spAutoFit/>
          </a:bodyPr>
          <a:lstStyle/>
          <a:p>
            <a:pPr algn="ctr"/>
            <a:r>
              <a:rPr lang="en-US" sz="3200" b="1" dirty="0">
                <a:effectLst>
                  <a:outerShdw blurRad="38100" dist="38100" dir="2700000" algn="tl">
                    <a:srgbClr val="000000">
                      <a:alpha val="43137"/>
                    </a:srgbClr>
                  </a:outerShdw>
                </a:effectLst>
              </a:rPr>
              <a:t>There is a good chance that most people will have to defer to your judgement when it pertains to soft benefit estimates in the business card industry.</a:t>
            </a:r>
          </a:p>
        </p:txBody>
      </p:sp>
    </p:spTree>
    <p:extLst>
      <p:ext uri="{BB962C8B-B14F-4D97-AF65-F5344CB8AC3E}">
        <p14:creationId xmlns:p14="http://schemas.microsoft.com/office/powerpoint/2010/main" val="14775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500"/>
                            </p:stCondLst>
                            <p:childTnLst>
                              <p:par>
                                <p:cTn id="29" presetID="10"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6500"/>
                            </p:stCondLst>
                            <p:childTnLst>
                              <p:par>
                                <p:cTn id="33" presetID="10" presetClass="entr" presetSubtype="0"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8" grpId="0" animBg="1"/>
      <p:bldP spid="9" grpId="0" animBg="1"/>
      <p:bldP spid="10"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419328" y="3050511"/>
            <a:ext cx="9579033" cy="523220"/>
          </a:xfrm>
          <a:prstGeom prst="rect">
            <a:avLst/>
          </a:prstGeom>
          <a:noFill/>
        </p:spPr>
        <p:txBody>
          <a:bodyPr wrap="none" rtlCol="0">
            <a:spAutoFit/>
          </a:bodyPr>
          <a:lstStyle/>
          <a:p>
            <a:r>
              <a:rPr lang="en-US" sz="2800" b="1" dirty="0">
                <a:solidFill>
                  <a:schemeClr val="bg1"/>
                </a:solidFill>
              </a:rPr>
              <a:t>Another option is to just guess and hope no one questions you.</a:t>
            </a:r>
          </a:p>
        </p:txBody>
      </p:sp>
    </p:spTree>
    <p:extLst>
      <p:ext uri="{BB962C8B-B14F-4D97-AF65-F5344CB8AC3E}">
        <p14:creationId xmlns:p14="http://schemas.microsoft.com/office/powerpoint/2010/main" val="610354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899885" y="2836355"/>
            <a:ext cx="10776299" cy="3108543"/>
          </a:xfrm>
          <a:prstGeom prst="rect">
            <a:avLst/>
          </a:prstGeom>
          <a:noFill/>
        </p:spPr>
        <p:txBody>
          <a:bodyPr wrap="square" rtlCol="0">
            <a:spAutoFit/>
          </a:bodyPr>
          <a:lstStyle/>
          <a:p>
            <a:pPr algn="ctr"/>
            <a:r>
              <a:rPr lang="en-US" sz="2800" dirty="0">
                <a:solidFill>
                  <a:schemeClr val="bg1"/>
                </a:solidFill>
              </a:rPr>
              <a:t>Using your </a:t>
            </a:r>
            <a:r>
              <a:rPr lang="en-US" sz="2800" b="1" dirty="0">
                <a:solidFill>
                  <a:schemeClr val="accent1">
                    <a:lumMod val="60000"/>
                    <a:lumOff val="40000"/>
                  </a:schemeClr>
                </a:solidFill>
              </a:rPr>
              <a:t>knowledge and expertise</a:t>
            </a:r>
            <a:r>
              <a:rPr lang="en-US" sz="2800" dirty="0">
                <a:solidFill>
                  <a:schemeClr val="bg1"/>
                </a:solidFill>
              </a:rPr>
              <a:t>, or knowledge and expertise leveraged from other sources as supporting evidence…</a:t>
            </a:r>
          </a:p>
          <a:p>
            <a:pPr algn="ctr"/>
            <a:endParaRPr lang="en-US" sz="2800" dirty="0">
              <a:solidFill>
                <a:schemeClr val="bg1"/>
              </a:solidFill>
            </a:endParaRPr>
          </a:p>
          <a:p>
            <a:pPr algn="ctr"/>
            <a:r>
              <a:rPr lang="en-US" sz="2800" dirty="0">
                <a:solidFill>
                  <a:schemeClr val="bg1"/>
                </a:solidFill>
              </a:rPr>
              <a:t>… you estimate the </a:t>
            </a:r>
            <a:r>
              <a:rPr lang="en-US" sz="2800" b="1" dirty="0">
                <a:solidFill>
                  <a:schemeClr val="accent1">
                    <a:lumMod val="60000"/>
                    <a:lumOff val="40000"/>
                  </a:schemeClr>
                </a:solidFill>
              </a:rPr>
              <a:t>most likely </a:t>
            </a:r>
            <a:r>
              <a:rPr lang="en-US" sz="2800" dirty="0">
                <a:solidFill>
                  <a:schemeClr val="bg1"/>
                </a:solidFill>
              </a:rPr>
              <a:t>future result and </a:t>
            </a:r>
            <a:r>
              <a:rPr lang="en-US" sz="2800" b="1" dirty="0">
                <a:solidFill>
                  <a:schemeClr val="accent4">
                    <a:lumMod val="60000"/>
                    <a:lumOff val="40000"/>
                  </a:schemeClr>
                </a:solidFill>
              </a:rPr>
              <a:t>remain open </a:t>
            </a:r>
            <a:r>
              <a:rPr lang="en-US" sz="2800" dirty="0">
                <a:solidFill>
                  <a:schemeClr val="bg1"/>
                </a:solidFill>
              </a:rPr>
              <a:t>to making adjustments should </a:t>
            </a:r>
            <a:r>
              <a:rPr lang="en-US" sz="2800" b="1" dirty="0">
                <a:solidFill>
                  <a:schemeClr val="accent4">
                    <a:lumMod val="60000"/>
                    <a:lumOff val="40000"/>
                  </a:schemeClr>
                </a:solidFill>
              </a:rPr>
              <a:t>new evidence </a:t>
            </a:r>
            <a:r>
              <a:rPr lang="en-US" sz="2800" dirty="0">
                <a:solidFill>
                  <a:schemeClr val="bg1"/>
                </a:solidFill>
              </a:rPr>
              <a:t>be made known to you.</a:t>
            </a:r>
          </a:p>
          <a:p>
            <a:pPr algn="ctr"/>
            <a:endParaRPr lang="en-US" sz="2800" dirty="0">
              <a:solidFill>
                <a:schemeClr val="bg1"/>
              </a:solidFill>
            </a:endParaRPr>
          </a:p>
          <a:p>
            <a:pPr algn="ctr"/>
            <a:endParaRPr lang="en-US" sz="2800" dirty="0">
              <a:solidFill>
                <a:schemeClr val="bg1"/>
              </a:solidFill>
            </a:endParaRPr>
          </a:p>
        </p:txBody>
      </p:sp>
      <p:sp>
        <p:nvSpPr>
          <p:cNvPr id="2" name="TextBox 1"/>
          <p:cNvSpPr txBox="1"/>
          <p:nvPr/>
        </p:nvSpPr>
        <p:spPr>
          <a:xfrm>
            <a:off x="3566437" y="1939332"/>
            <a:ext cx="5065361" cy="523220"/>
          </a:xfrm>
          <a:prstGeom prst="rect">
            <a:avLst/>
          </a:prstGeom>
          <a:noFill/>
        </p:spPr>
        <p:txBody>
          <a:bodyPr wrap="none" rtlCol="0">
            <a:spAutoFit/>
          </a:bodyPr>
          <a:lstStyle/>
          <a:p>
            <a:r>
              <a:rPr lang="en-US" sz="2800" b="1" dirty="0">
                <a:solidFill>
                  <a:schemeClr val="accent4">
                    <a:lumMod val="60000"/>
                    <a:lumOff val="40000"/>
                  </a:schemeClr>
                </a:solidFill>
                <a:effectLst>
                  <a:outerShdw blurRad="38100" dist="38100" dir="2700000" algn="tl">
                    <a:srgbClr val="000000">
                      <a:alpha val="43137"/>
                    </a:srgbClr>
                  </a:outerShdw>
                </a:effectLst>
              </a:rPr>
              <a:t>One Technique for Our Example  </a:t>
            </a:r>
          </a:p>
        </p:txBody>
      </p:sp>
    </p:spTree>
    <p:extLst>
      <p:ext uri="{BB962C8B-B14F-4D97-AF65-F5344CB8AC3E}">
        <p14:creationId xmlns:p14="http://schemas.microsoft.com/office/powerpoint/2010/main" val="2727923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990320" y="2245177"/>
            <a:ext cx="10012626" cy="3108543"/>
          </a:xfrm>
          <a:prstGeom prst="rect">
            <a:avLst/>
          </a:prstGeom>
          <a:noFill/>
        </p:spPr>
        <p:txBody>
          <a:bodyPr wrap="square" rtlCol="0">
            <a:spAutoFit/>
          </a:bodyPr>
          <a:lstStyle/>
          <a:p>
            <a:endParaRPr lang="en-US" sz="2800" dirty="0">
              <a:solidFill>
                <a:schemeClr val="bg1"/>
              </a:solidFill>
            </a:endParaRPr>
          </a:p>
          <a:p>
            <a:r>
              <a:rPr lang="en-US" sz="2800" b="1" dirty="0"/>
              <a:t>. </a:t>
            </a:r>
            <a:r>
              <a:rPr lang="en-US" sz="2800" b="1" dirty="0">
                <a:solidFill>
                  <a:schemeClr val="accent4">
                    <a:lumMod val="60000"/>
                    <a:lumOff val="40000"/>
                  </a:schemeClr>
                </a:solidFill>
              </a:rPr>
              <a:t>   First:</a:t>
            </a:r>
            <a:r>
              <a:rPr lang="en-US" sz="2800" dirty="0">
                <a:solidFill>
                  <a:schemeClr val="bg1"/>
                </a:solidFill>
              </a:rPr>
              <a:t> Examine </a:t>
            </a:r>
            <a:r>
              <a:rPr lang="en-US" sz="2800" b="1" dirty="0">
                <a:solidFill>
                  <a:schemeClr val="accent1">
                    <a:lumMod val="60000"/>
                    <a:lumOff val="40000"/>
                  </a:schemeClr>
                </a:solidFill>
              </a:rPr>
              <a:t>all</a:t>
            </a:r>
            <a:r>
              <a:rPr lang="en-US" sz="2800" dirty="0">
                <a:solidFill>
                  <a:schemeClr val="bg1"/>
                </a:solidFill>
              </a:rPr>
              <a:t> of the potential impact </a:t>
            </a:r>
            <a:r>
              <a:rPr lang="en-US" sz="2800" b="1" dirty="0">
                <a:solidFill>
                  <a:schemeClr val="accent1">
                    <a:lumMod val="60000"/>
                    <a:lumOff val="40000"/>
                  </a:schemeClr>
                </a:solidFill>
              </a:rPr>
              <a:t>scenarios.</a:t>
            </a:r>
            <a:endParaRPr lang="en-US" sz="2800" dirty="0">
              <a:solidFill>
                <a:schemeClr val="bg1"/>
              </a:solidFill>
            </a:endParaRPr>
          </a:p>
          <a:p>
            <a:endParaRPr lang="en-US" sz="2800" dirty="0">
              <a:solidFill>
                <a:schemeClr val="bg1"/>
              </a:solidFill>
            </a:endParaRPr>
          </a:p>
          <a:p>
            <a:r>
              <a:rPr lang="en-US" sz="2800" b="1" dirty="0">
                <a:solidFill>
                  <a:schemeClr val="accent4">
                    <a:lumMod val="60000"/>
                    <a:lumOff val="40000"/>
                  </a:schemeClr>
                </a:solidFill>
              </a:rPr>
              <a:t>Second: </a:t>
            </a:r>
            <a:r>
              <a:rPr lang="en-US" sz="2800" dirty="0">
                <a:solidFill>
                  <a:schemeClr val="bg1"/>
                </a:solidFill>
              </a:rPr>
              <a:t>Access the </a:t>
            </a:r>
            <a:r>
              <a:rPr lang="en-US" sz="2800" b="1" dirty="0">
                <a:solidFill>
                  <a:schemeClr val="accent1">
                    <a:lumMod val="60000"/>
                    <a:lumOff val="40000"/>
                  </a:schemeClr>
                </a:solidFill>
              </a:rPr>
              <a:t>probability of each scenario </a:t>
            </a:r>
            <a:r>
              <a:rPr lang="en-US" sz="2800" dirty="0">
                <a:solidFill>
                  <a:schemeClr val="bg1"/>
                </a:solidFill>
              </a:rPr>
              <a:t>and derive the    </a:t>
            </a:r>
            <a:r>
              <a:rPr lang="en-US" sz="2800" dirty="0"/>
              <a:t>.</a:t>
            </a:r>
            <a:r>
              <a:rPr lang="en-US" sz="2800" dirty="0">
                <a:solidFill>
                  <a:schemeClr val="bg1"/>
                </a:solidFill>
              </a:rPr>
              <a:t>              </a:t>
            </a:r>
            <a:r>
              <a:rPr lang="en-US" sz="2800" dirty="0"/>
              <a:t>.</a:t>
            </a:r>
            <a:r>
              <a:rPr lang="en-US" sz="2800" dirty="0">
                <a:solidFill>
                  <a:schemeClr val="bg1"/>
                </a:solidFill>
              </a:rPr>
              <a:t>              </a:t>
            </a:r>
            <a:r>
              <a:rPr lang="en-US" sz="2800" b="1" dirty="0">
                <a:solidFill>
                  <a:schemeClr val="accent1">
                    <a:lumMod val="60000"/>
                    <a:lumOff val="40000"/>
                  </a:schemeClr>
                </a:solidFill>
              </a:rPr>
              <a:t>most likely </a:t>
            </a:r>
            <a:r>
              <a:rPr lang="en-US" sz="2800" dirty="0">
                <a:solidFill>
                  <a:schemeClr val="bg1"/>
                </a:solidFill>
              </a:rPr>
              <a:t>future result.</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397104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86693" y="2279864"/>
            <a:ext cx="10415415" cy="1600438"/>
          </a:xfrm>
          <a:prstGeom prst="rect">
            <a:avLst/>
          </a:prstGeom>
          <a:noFill/>
        </p:spPr>
        <p:txBody>
          <a:bodyPr wrap="none" rtlCol="0">
            <a:spAutoFit/>
          </a:bodyPr>
          <a:lstStyle/>
          <a:p>
            <a:r>
              <a:rPr lang="en-US" sz="2800" b="1" dirty="0">
                <a:solidFill>
                  <a:schemeClr val="accent6">
                    <a:lumMod val="60000"/>
                    <a:lumOff val="40000"/>
                  </a:schemeClr>
                </a:solidFill>
              </a:rPr>
              <a:t>Question:</a:t>
            </a:r>
            <a:r>
              <a:rPr lang="en-US" sz="2800" b="1" dirty="0">
                <a:solidFill>
                  <a:schemeClr val="bg1"/>
                </a:solidFill>
              </a:rPr>
              <a:t>  	</a:t>
            </a:r>
            <a:r>
              <a:rPr lang="en-US" sz="2800" dirty="0">
                <a:solidFill>
                  <a:schemeClr val="bg1"/>
                </a:solidFill>
              </a:rPr>
              <a:t>What is the result of customer </a:t>
            </a:r>
            <a:r>
              <a:rPr lang="en-US" sz="2800" b="1" dirty="0">
                <a:solidFill>
                  <a:schemeClr val="accent4">
                    <a:lumMod val="60000"/>
                    <a:lumOff val="40000"/>
                  </a:schemeClr>
                </a:solidFill>
              </a:rPr>
              <a:t>“ill” will </a:t>
            </a:r>
            <a:r>
              <a:rPr lang="en-US" sz="2800" dirty="0">
                <a:solidFill>
                  <a:schemeClr val="bg1"/>
                </a:solidFill>
              </a:rPr>
              <a:t>(or doing nothing </a:t>
            </a:r>
          </a:p>
          <a:p>
            <a:pPr marL="1778000"/>
            <a:r>
              <a:rPr lang="en-US" sz="2800" dirty="0">
                <a:solidFill>
                  <a:schemeClr val="bg1"/>
                </a:solidFill>
              </a:rPr>
              <a:t> to improve customer goodwill)?</a:t>
            </a:r>
          </a:p>
          <a:p>
            <a:endParaRPr lang="en-US" sz="1400" dirty="0">
              <a:solidFill>
                <a:schemeClr val="bg1"/>
              </a:solidFill>
            </a:endParaRPr>
          </a:p>
          <a:p>
            <a:r>
              <a:rPr lang="en-US" sz="2800" b="1" dirty="0">
                <a:solidFill>
                  <a:schemeClr val="accent1">
                    <a:lumMod val="60000"/>
                    <a:lumOff val="40000"/>
                  </a:schemeClr>
                </a:solidFill>
              </a:rPr>
              <a:t>Answer:</a:t>
            </a:r>
            <a:r>
              <a:rPr lang="en-US" sz="2800" b="1" dirty="0">
                <a:solidFill>
                  <a:schemeClr val="bg1"/>
                </a:solidFill>
              </a:rPr>
              <a:t> 	</a:t>
            </a:r>
            <a:r>
              <a:rPr lang="en-US" sz="2800" dirty="0">
                <a:solidFill>
                  <a:schemeClr val="bg1"/>
                </a:solidFill>
              </a:rPr>
              <a:t>The customer will submit </a:t>
            </a:r>
            <a:r>
              <a:rPr lang="en-US" sz="2800" b="1" dirty="0">
                <a:solidFill>
                  <a:schemeClr val="accent4">
                    <a:lumMod val="60000"/>
                    <a:lumOff val="40000"/>
                  </a:schemeClr>
                </a:solidFill>
              </a:rPr>
              <a:t>fewer (or no) orders</a:t>
            </a:r>
            <a:r>
              <a:rPr lang="en-US" sz="2800" dirty="0">
                <a:solidFill>
                  <a:schemeClr val="bg1"/>
                </a:solidFill>
              </a:rPr>
              <a:t>.</a:t>
            </a:r>
          </a:p>
        </p:txBody>
      </p:sp>
      <p:sp>
        <p:nvSpPr>
          <p:cNvPr id="5" name="TextBox 4"/>
          <p:cNvSpPr txBox="1"/>
          <p:nvPr/>
        </p:nvSpPr>
        <p:spPr>
          <a:xfrm>
            <a:off x="986693" y="4384077"/>
            <a:ext cx="11091426" cy="2031325"/>
          </a:xfrm>
          <a:prstGeom prst="rect">
            <a:avLst/>
          </a:prstGeom>
          <a:noFill/>
        </p:spPr>
        <p:txBody>
          <a:bodyPr wrap="square" rtlCol="0">
            <a:spAutoFit/>
          </a:bodyPr>
          <a:lstStyle/>
          <a:p>
            <a:r>
              <a:rPr lang="en-US" sz="2800" b="1" dirty="0">
                <a:solidFill>
                  <a:schemeClr val="accent6">
                    <a:lumMod val="60000"/>
                    <a:lumOff val="40000"/>
                  </a:schemeClr>
                </a:solidFill>
              </a:rPr>
              <a:t>Question:  </a:t>
            </a:r>
            <a:r>
              <a:rPr lang="en-US" sz="2800" b="1" dirty="0">
                <a:solidFill>
                  <a:schemeClr val="bg1"/>
                </a:solidFill>
              </a:rPr>
              <a:t>	</a:t>
            </a:r>
            <a:r>
              <a:rPr lang="en-US" sz="2800" dirty="0">
                <a:solidFill>
                  <a:schemeClr val="bg1"/>
                </a:solidFill>
              </a:rPr>
              <a:t>To </a:t>
            </a:r>
            <a:r>
              <a:rPr lang="en-US" sz="2800" b="1" dirty="0">
                <a:solidFill>
                  <a:schemeClr val="accent4">
                    <a:lumMod val="60000"/>
                    <a:lumOff val="40000"/>
                  </a:schemeClr>
                </a:solidFill>
              </a:rPr>
              <a:t>what degree </a:t>
            </a:r>
            <a:r>
              <a:rPr lang="en-US" sz="2800" dirty="0">
                <a:solidFill>
                  <a:schemeClr val="bg1"/>
                </a:solidFill>
              </a:rPr>
              <a:t>will an average customer reduce orders?</a:t>
            </a:r>
          </a:p>
          <a:p>
            <a:endParaRPr lang="en-US" sz="1400" dirty="0">
              <a:solidFill>
                <a:schemeClr val="bg1"/>
              </a:solidFill>
            </a:endParaRPr>
          </a:p>
          <a:p>
            <a:r>
              <a:rPr lang="en-US" sz="2800" b="1" dirty="0">
                <a:solidFill>
                  <a:schemeClr val="accent1">
                    <a:lumMod val="60000"/>
                    <a:lumOff val="40000"/>
                  </a:schemeClr>
                </a:solidFill>
              </a:rPr>
              <a:t>Answer:  </a:t>
            </a:r>
            <a:r>
              <a:rPr lang="en-US" sz="2800" b="1" dirty="0">
                <a:solidFill>
                  <a:schemeClr val="bg1"/>
                </a:solidFill>
              </a:rPr>
              <a:t>	</a:t>
            </a:r>
            <a:r>
              <a:rPr lang="en-US" sz="2800" b="1" dirty="0">
                <a:solidFill>
                  <a:schemeClr val="accent4">
                    <a:lumMod val="60000"/>
                    <a:lumOff val="40000"/>
                  </a:schemeClr>
                </a:solidFill>
              </a:rPr>
              <a:t>You know </a:t>
            </a:r>
            <a:r>
              <a:rPr lang="en-US" sz="2800" dirty="0">
                <a:solidFill>
                  <a:schemeClr val="bg1"/>
                </a:solidFill>
              </a:rPr>
              <a:t>your business </a:t>
            </a:r>
            <a:r>
              <a:rPr lang="en-US" sz="2800" b="1" dirty="0">
                <a:solidFill>
                  <a:schemeClr val="accent4">
                    <a:lumMod val="60000"/>
                    <a:lumOff val="40000"/>
                  </a:schemeClr>
                </a:solidFill>
              </a:rPr>
              <a:t>better than anyone</a:t>
            </a:r>
            <a:r>
              <a:rPr lang="en-US" sz="2800" dirty="0">
                <a:solidFill>
                  <a:schemeClr val="bg1"/>
                </a:solidFill>
              </a:rPr>
              <a:t>. Use your                        </a:t>
            </a:r>
            <a:r>
              <a:rPr lang="en-US" sz="2800" dirty="0"/>
              <a:t>. </a:t>
            </a:r>
            <a:r>
              <a:rPr lang="en-US" sz="2800" dirty="0">
                <a:solidFill>
                  <a:schemeClr val="bg1"/>
                </a:solidFill>
              </a:rPr>
              <a:t>                     knowledge and expertise to make an </a:t>
            </a:r>
            <a:r>
              <a:rPr lang="en-US" sz="2800" b="1" dirty="0">
                <a:solidFill>
                  <a:schemeClr val="accent1">
                    <a:lumMod val="60000"/>
                    <a:lumOff val="40000"/>
                  </a:schemeClr>
                </a:solidFill>
              </a:rPr>
              <a:t>informed prediction </a:t>
            </a:r>
            <a:r>
              <a:rPr lang="en-US" sz="2800" dirty="0">
                <a:solidFill>
                  <a:schemeClr val="bg1"/>
                </a:solidFill>
              </a:rPr>
              <a:t>of</a:t>
            </a:r>
            <a:r>
              <a:rPr lang="en-US" sz="2800" dirty="0"/>
              <a:t>.   </a:t>
            </a:r>
            <a:r>
              <a:rPr lang="en-US" sz="2800" dirty="0">
                <a:solidFill>
                  <a:schemeClr val="bg1"/>
                </a:solidFill>
              </a:rPr>
              <a:t>                   </a:t>
            </a:r>
            <a:r>
              <a:rPr lang="en-US" sz="2800" dirty="0"/>
              <a:t>.  </a:t>
            </a:r>
            <a:r>
              <a:rPr lang="en-US" sz="2800" dirty="0">
                <a:solidFill>
                  <a:schemeClr val="bg1"/>
                </a:solidFill>
              </a:rPr>
              <a:t>                    the </a:t>
            </a:r>
            <a:r>
              <a:rPr lang="en-US" sz="2800" b="1" dirty="0">
                <a:solidFill>
                  <a:schemeClr val="accent1">
                    <a:lumMod val="60000"/>
                    <a:lumOff val="40000"/>
                  </a:schemeClr>
                </a:solidFill>
              </a:rPr>
              <a:t>most probable scenario</a:t>
            </a:r>
            <a:r>
              <a:rPr lang="en-US" sz="2800" dirty="0">
                <a:solidFill>
                  <a:schemeClr val="bg1"/>
                </a:solidFill>
              </a:rPr>
              <a:t>. </a:t>
            </a:r>
          </a:p>
        </p:txBody>
      </p:sp>
      <p:sp>
        <p:nvSpPr>
          <p:cNvPr id="8" name="TextBox 7"/>
          <p:cNvSpPr txBox="1"/>
          <p:nvPr/>
        </p:nvSpPr>
        <p:spPr>
          <a:xfrm>
            <a:off x="1793684" y="153117"/>
            <a:ext cx="8306120" cy="1384995"/>
          </a:xfrm>
          <a:prstGeom prst="rect">
            <a:avLst/>
          </a:prstGeom>
          <a:noFill/>
        </p:spPr>
        <p:txBody>
          <a:bodyPr wrap="none" rtlCol="0">
            <a:spAutoFit/>
          </a:bodyPr>
          <a:lstStyle/>
          <a:p>
            <a:pPr algn="ctr"/>
            <a:r>
              <a:rPr lang="en-US" sz="2800" b="1" dirty="0">
                <a:solidFill>
                  <a:schemeClr val="accent4">
                    <a:lumMod val="60000"/>
                    <a:lumOff val="40000"/>
                  </a:schemeClr>
                </a:solidFill>
                <a:effectLst>
                  <a:outerShdw blurRad="38100" dist="38100" dir="2700000" algn="tl">
                    <a:srgbClr val="000000">
                      <a:alpha val="43137"/>
                    </a:srgbClr>
                  </a:outerShdw>
                </a:effectLst>
              </a:rPr>
              <a:t>Rather than asking </a:t>
            </a:r>
          </a:p>
          <a:p>
            <a:pPr algn="ctr"/>
            <a:r>
              <a:rPr lang="en-US" sz="2800" b="1" dirty="0">
                <a:solidFill>
                  <a:schemeClr val="bg1"/>
                </a:solidFill>
                <a:effectLst>
                  <a:outerShdw blurRad="38100" dist="38100" dir="2700000" algn="tl">
                    <a:srgbClr val="000000">
                      <a:alpha val="43137"/>
                    </a:srgbClr>
                  </a:outerShdw>
                </a:effectLst>
              </a:rPr>
              <a:t>“What can I gain from Improved Customer Goodwill”? </a:t>
            </a:r>
          </a:p>
          <a:p>
            <a:pPr algn="ctr"/>
            <a:endParaRPr lang="en-US" sz="2800" b="1" dirty="0">
              <a:solidFill>
                <a:schemeClr val="accent4">
                  <a:lumMod val="60000"/>
                  <a:lumOff val="40000"/>
                </a:schemeClr>
              </a:solidFill>
              <a:effectLst>
                <a:outerShdw blurRad="38100" dist="38100" dir="2700000" algn="tl">
                  <a:srgbClr val="000000">
                    <a:alpha val="43137"/>
                  </a:srgbClr>
                </a:outerShdw>
              </a:effectLst>
            </a:endParaRPr>
          </a:p>
        </p:txBody>
      </p:sp>
      <p:sp>
        <p:nvSpPr>
          <p:cNvPr id="9" name="Rectangle 8"/>
          <p:cNvSpPr/>
          <p:nvPr/>
        </p:nvSpPr>
        <p:spPr>
          <a:xfrm>
            <a:off x="4259166" y="1266780"/>
            <a:ext cx="3375156" cy="523220"/>
          </a:xfrm>
          <a:prstGeom prst="rect">
            <a:avLst/>
          </a:prstGeom>
        </p:spPr>
        <p:txBody>
          <a:bodyPr wrap="none">
            <a:spAutoFit/>
          </a:bodyPr>
          <a:lstStyle/>
          <a:p>
            <a:pPr algn="ctr"/>
            <a:r>
              <a:rPr lang="en-US" sz="2800" b="1" dirty="0">
                <a:solidFill>
                  <a:schemeClr val="accent4">
                    <a:lumMod val="60000"/>
                    <a:lumOff val="40000"/>
                  </a:schemeClr>
                </a:solidFill>
                <a:effectLst>
                  <a:outerShdw blurRad="38100" dist="38100" dir="2700000" algn="tl">
                    <a:srgbClr val="000000">
                      <a:alpha val="43137"/>
                    </a:srgbClr>
                  </a:outerShdw>
                </a:effectLst>
              </a:rPr>
              <a:t>Reverse the Question</a:t>
            </a:r>
          </a:p>
        </p:txBody>
      </p:sp>
    </p:spTree>
    <p:extLst>
      <p:ext uri="{BB962C8B-B14F-4D97-AF65-F5344CB8AC3E}">
        <p14:creationId xmlns:p14="http://schemas.microsoft.com/office/powerpoint/2010/main" val="2485420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974692" y="711701"/>
            <a:ext cx="10621107" cy="1815882"/>
          </a:xfrm>
          <a:prstGeom prst="rect">
            <a:avLst/>
          </a:prstGeom>
          <a:noFill/>
        </p:spPr>
        <p:txBody>
          <a:bodyPr wrap="square" rtlCol="0">
            <a:spAutoFit/>
          </a:bodyPr>
          <a:lstStyle/>
          <a:p>
            <a:r>
              <a:rPr lang="en-US" sz="2800" b="1" dirty="0">
                <a:solidFill>
                  <a:schemeClr val="accent4">
                    <a:lumMod val="60000"/>
                    <a:lumOff val="40000"/>
                  </a:schemeClr>
                </a:solidFill>
              </a:rPr>
              <a:t>Based on what you know </a:t>
            </a:r>
            <a:r>
              <a:rPr lang="en-US" sz="2800" dirty="0">
                <a:solidFill>
                  <a:schemeClr val="bg1"/>
                </a:solidFill>
              </a:rPr>
              <a:t>as a 7 year veteran of the Business Card industry and knowing what you know </a:t>
            </a:r>
            <a:r>
              <a:rPr lang="en-US" sz="2800" b="1" dirty="0">
                <a:solidFill>
                  <a:schemeClr val="accent4">
                    <a:lumMod val="60000"/>
                    <a:lumOff val="40000"/>
                  </a:schemeClr>
                </a:solidFill>
              </a:rPr>
              <a:t>about your current customers</a:t>
            </a:r>
            <a:r>
              <a:rPr lang="en-US" sz="2800" dirty="0">
                <a:solidFill>
                  <a:schemeClr val="bg1"/>
                </a:solidFill>
              </a:rPr>
              <a:t>, what is your opinion on the likelihood of the </a:t>
            </a:r>
            <a:r>
              <a:rPr lang="en-US" sz="2800" b="1" dirty="0">
                <a:solidFill>
                  <a:schemeClr val="accent1">
                    <a:lumMod val="60000"/>
                    <a:lumOff val="40000"/>
                  </a:schemeClr>
                </a:solidFill>
              </a:rPr>
              <a:t>average customer</a:t>
            </a:r>
            <a:r>
              <a:rPr lang="en-US" sz="2800" dirty="0">
                <a:solidFill>
                  <a:schemeClr val="bg1"/>
                </a:solidFill>
              </a:rPr>
              <a:t>…</a:t>
            </a:r>
          </a:p>
          <a:p>
            <a:endParaRPr lang="en-US" sz="2800" dirty="0">
              <a:solidFill>
                <a:schemeClr val="bg1"/>
              </a:solidFill>
            </a:endParaRPr>
          </a:p>
        </p:txBody>
      </p:sp>
      <p:sp>
        <p:nvSpPr>
          <p:cNvPr id="9" name="TextBox 8"/>
          <p:cNvSpPr txBox="1"/>
          <p:nvPr/>
        </p:nvSpPr>
        <p:spPr>
          <a:xfrm>
            <a:off x="974692" y="2386906"/>
            <a:ext cx="10470382"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4">
                    <a:lumMod val="60000"/>
                    <a:lumOff val="40000"/>
                  </a:schemeClr>
                </a:solidFill>
              </a:rPr>
              <a:t>Trying out </a:t>
            </a:r>
            <a:r>
              <a:rPr lang="en-US" sz="2000" dirty="0">
                <a:solidFill>
                  <a:schemeClr val="bg1"/>
                </a:solidFill>
              </a:rPr>
              <a:t>one of the new technologies for a few of their employees, thereby, reducing their business card orders by </a:t>
            </a:r>
            <a:r>
              <a:rPr lang="en-US" sz="2000" b="1" dirty="0">
                <a:solidFill>
                  <a:schemeClr val="accent4">
                    <a:lumMod val="60000"/>
                    <a:lumOff val="40000"/>
                  </a:schemeClr>
                </a:solidFill>
              </a:rPr>
              <a:t>10%</a:t>
            </a:r>
            <a:r>
              <a:rPr lang="en-US" sz="2000" dirty="0">
                <a:solidFill>
                  <a:schemeClr val="bg1"/>
                </a:solidFill>
              </a:rPr>
              <a:t> or less?</a:t>
            </a:r>
          </a:p>
          <a:p>
            <a:endParaRPr lang="en-US" sz="2000" dirty="0">
              <a:solidFill>
                <a:schemeClr val="bg1"/>
              </a:solidFill>
            </a:endParaRPr>
          </a:p>
          <a:p>
            <a:pPr marL="742950" lvl="1" indent="-285750">
              <a:buFont typeface="Arial" panose="020B0604020202020204" pitchFamily="34" charset="0"/>
              <a:buChar char="•"/>
            </a:pPr>
            <a:r>
              <a:rPr lang="en-US" sz="2000" dirty="0">
                <a:solidFill>
                  <a:schemeClr val="bg1"/>
                </a:solidFill>
              </a:rPr>
              <a:t>What do you think is a </a:t>
            </a:r>
            <a:r>
              <a:rPr lang="en-US" sz="2000" b="1" dirty="0">
                <a:solidFill>
                  <a:schemeClr val="accent4">
                    <a:lumMod val="60000"/>
                    <a:lumOff val="40000"/>
                  </a:schemeClr>
                </a:solidFill>
              </a:rPr>
              <a:t>realistic probability </a:t>
            </a:r>
            <a:r>
              <a:rPr lang="en-US" sz="2000" dirty="0">
                <a:solidFill>
                  <a:schemeClr val="bg1"/>
                </a:solidFill>
              </a:rPr>
              <a:t>of that type of reaction from the average customer? </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Experiencing enough “ill” will to send you a strong message of their dissatisfaction by converting </a:t>
            </a:r>
            <a:r>
              <a:rPr lang="en-US" sz="2000" b="1" dirty="0">
                <a:solidFill>
                  <a:schemeClr val="accent4">
                    <a:lumMod val="60000"/>
                    <a:lumOff val="40000"/>
                  </a:schemeClr>
                </a:solidFill>
              </a:rPr>
              <a:t>50%</a:t>
            </a:r>
            <a:r>
              <a:rPr lang="en-US" sz="2000" dirty="0">
                <a:solidFill>
                  <a:schemeClr val="bg1"/>
                </a:solidFill>
              </a:rPr>
              <a:t> of their employees?</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Experiencing enough “ill” will to only use you as a last resort, resulting in a loss of </a:t>
            </a:r>
            <a:r>
              <a:rPr lang="en-US" sz="2000" b="1" dirty="0">
                <a:solidFill>
                  <a:schemeClr val="accent4">
                    <a:lumMod val="60000"/>
                    <a:lumOff val="40000"/>
                  </a:schemeClr>
                </a:solidFill>
              </a:rPr>
              <a:t>90%</a:t>
            </a:r>
            <a:r>
              <a:rPr lang="en-US" sz="2000" dirty="0">
                <a:solidFill>
                  <a:schemeClr val="bg1"/>
                </a:solidFill>
              </a:rPr>
              <a:t> of orders?</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Dropping you altogether, resulting in a loss of </a:t>
            </a:r>
            <a:r>
              <a:rPr lang="en-US" sz="2000" b="1" dirty="0">
                <a:solidFill>
                  <a:schemeClr val="accent4">
                    <a:lumMod val="60000"/>
                    <a:lumOff val="40000"/>
                  </a:schemeClr>
                </a:solidFill>
              </a:rPr>
              <a:t>100%</a:t>
            </a:r>
            <a:r>
              <a:rPr lang="en-US" sz="2000" dirty="0">
                <a:solidFill>
                  <a:schemeClr val="bg1"/>
                </a:solidFill>
              </a:rPr>
              <a:t> of orders? </a:t>
            </a:r>
          </a:p>
        </p:txBody>
      </p:sp>
    </p:spTree>
    <p:extLst>
      <p:ext uri="{BB962C8B-B14F-4D97-AF65-F5344CB8AC3E}">
        <p14:creationId xmlns:p14="http://schemas.microsoft.com/office/powerpoint/2010/main" val="3017093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1" y="-114299"/>
            <a:ext cx="12459089" cy="6972300"/>
          </a:xfrm>
          <a:prstGeom prst="rect">
            <a:avLst/>
          </a:prstGeom>
        </p:spPr>
      </p:pic>
      <p:pic>
        <p:nvPicPr>
          <p:cNvPr id="3" name="Picture 2"/>
          <p:cNvPicPr>
            <a:picLocks noChangeAspect="1"/>
          </p:cNvPicPr>
          <p:nvPr/>
        </p:nvPicPr>
        <p:blipFill>
          <a:blip r:embed="rId4"/>
          <a:stretch>
            <a:fillRect/>
          </a:stretch>
        </p:blipFill>
        <p:spPr>
          <a:xfrm flipH="1">
            <a:off x="7492621" y="1646339"/>
            <a:ext cx="4844955" cy="5211661"/>
          </a:xfrm>
          <a:prstGeom prst="rect">
            <a:avLst/>
          </a:prstGeom>
        </p:spPr>
      </p:pic>
      <p:sp>
        <p:nvSpPr>
          <p:cNvPr id="4" name="Rectangle 3"/>
          <p:cNvSpPr/>
          <p:nvPr/>
        </p:nvSpPr>
        <p:spPr>
          <a:xfrm>
            <a:off x="159224" y="166266"/>
            <a:ext cx="9121253" cy="2677656"/>
          </a:xfrm>
          <a:prstGeom prst="rect">
            <a:avLst/>
          </a:prstGeom>
        </p:spPr>
        <p:txBody>
          <a:bodyPr wrap="square">
            <a:spAutoFit/>
          </a:bodyPr>
          <a:lstStyle/>
          <a:p>
            <a:r>
              <a:rPr lang="en-US" sz="2400" dirty="0">
                <a:solidFill>
                  <a:schemeClr val="bg1">
                    <a:lumMod val="85000"/>
                  </a:schemeClr>
                </a:solidFill>
                <a:latin typeface="Microsoft JhengHei" panose="020B0604030504040204" pitchFamily="34" charset="-120"/>
                <a:ea typeface="Microsoft JhengHei" panose="020B0604030504040204" pitchFamily="34" charset="-120"/>
              </a:rPr>
              <a:t>“Your questions imply that a definition of the word 'planet' is useful scientifically. That is a view not shared by many professional planetary scientists. The astrophysics of planetary bodies is so rich and complex that defining 'planet' has never been an issue under discussion among professionals. So, some of your questions read to me like the old loaded question…</a:t>
            </a:r>
          </a:p>
          <a:p>
            <a:endParaRPr lang="en-US" sz="2400" dirty="0">
              <a:solidFill>
                <a:schemeClr val="bg1">
                  <a:lumMod val="85000"/>
                </a:schemeClr>
              </a:solidFill>
              <a:latin typeface="Microsoft JhengHei" panose="020B0604030504040204" pitchFamily="34" charset="-120"/>
              <a:ea typeface="Microsoft JhengHei" panose="020B0604030504040204" pitchFamily="34" charset="-120"/>
            </a:endParaRPr>
          </a:p>
        </p:txBody>
      </p:sp>
      <p:sp>
        <p:nvSpPr>
          <p:cNvPr id="5" name="Rectangle 4"/>
          <p:cNvSpPr/>
          <p:nvPr/>
        </p:nvSpPr>
        <p:spPr>
          <a:xfrm>
            <a:off x="2571374" y="4004395"/>
            <a:ext cx="5822491" cy="1200329"/>
          </a:xfrm>
          <a:prstGeom prst="rect">
            <a:avLst/>
          </a:prstGeom>
        </p:spPr>
        <p:txBody>
          <a:bodyPr wrap="none">
            <a:spAutoFit/>
          </a:bodyPr>
          <a:lstStyle/>
          <a:p>
            <a:pPr algn="ctr"/>
            <a:r>
              <a:rPr lang="en-US" sz="3600" dirty="0">
                <a:solidFill>
                  <a:schemeClr val="bg1">
                    <a:lumMod val="85000"/>
                  </a:schemeClr>
                </a:solidFill>
                <a:latin typeface="Microsoft JhengHei" panose="020B0604030504040204" pitchFamily="34" charset="-120"/>
                <a:ea typeface="Microsoft JhengHei" panose="020B0604030504040204" pitchFamily="34" charset="-120"/>
              </a:rPr>
              <a:t> 'When did you   </a:t>
            </a:r>
          </a:p>
          <a:p>
            <a:pPr algn="ctr"/>
            <a:r>
              <a:rPr lang="en-US" sz="3600" dirty="0">
                <a:solidFill>
                  <a:schemeClr val="bg1">
                    <a:lumMod val="85000"/>
                  </a:schemeClr>
                </a:solidFill>
                <a:latin typeface="Microsoft JhengHei" panose="020B0604030504040204" pitchFamily="34" charset="-120"/>
                <a:ea typeface="Microsoft JhengHei" panose="020B0604030504040204" pitchFamily="34" charset="-120"/>
              </a:rPr>
              <a:t>stop beating your wife?'”</a:t>
            </a:r>
          </a:p>
        </p:txBody>
      </p:sp>
      <p:sp>
        <p:nvSpPr>
          <p:cNvPr id="7" name="Rectangle 6"/>
          <p:cNvSpPr/>
          <p:nvPr/>
        </p:nvSpPr>
        <p:spPr>
          <a:xfrm>
            <a:off x="2243505" y="5477364"/>
            <a:ext cx="6019725" cy="369332"/>
          </a:xfrm>
          <a:prstGeom prst="rect">
            <a:avLst/>
          </a:prstGeom>
        </p:spPr>
        <p:txBody>
          <a:bodyPr wrap="none">
            <a:spAutoFit/>
          </a:bodyPr>
          <a:lstStyle/>
          <a:p>
            <a:pPr algn="ctr"/>
            <a:r>
              <a:rPr lang="en-US" i="1" dirty="0">
                <a:solidFill>
                  <a:schemeClr val="bg1">
                    <a:lumMod val="85000"/>
                  </a:schemeClr>
                </a:solidFill>
                <a:latin typeface="Microsoft JhengHei" panose="020B0604030504040204" pitchFamily="34" charset="-120"/>
                <a:ea typeface="Microsoft JhengHei" panose="020B0604030504040204" pitchFamily="34" charset="-120"/>
              </a:rPr>
              <a:t> (Loaded question… Dr. Marcy has never been Married)</a:t>
            </a:r>
          </a:p>
        </p:txBody>
      </p:sp>
    </p:spTree>
    <p:extLst>
      <p:ext uri="{BB962C8B-B14F-4D97-AF65-F5344CB8AC3E}">
        <p14:creationId xmlns:p14="http://schemas.microsoft.com/office/powerpoint/2010/main" val="18103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62901811"/>
              </p:ext>
            </p:extLst>
          </p:nvPr>
        </p:nvGraphicFramePr>
        <p:xfrm>
          <a:off x="1650576" y="2184402"/>
          <a:ext cx="6096000" cy="2768600"/>
        </p:xfrm>
        <a:graphic>
          <a:graphicData uri="http://schemas.openxmlformats.org/drawingml/2006/table">
            <a:tbl>
              <a:tblPr firstRow="1" bandRow="1">
                <a:tableStyleId>{073A0DAA-6AF3-43AB-8588-CEC1D06C72B9}</a:tableStyleId>
              </a:tblPr>
              <a:tblGrid>
                <a:gridCol w="1353820">
                  <a:extLst>
                    <a:ext uri="{9D8B030D-6E8A-4147-A177-3AD203B41FA5}">
                      <a16:colId xmlns:a16="http://schemas.microsoft.com/office/drawing/2014/main" val="20000"/>
                    </a:ext>
                  </a:extLst>
                </a:gridCol>
                <a:gridCol w="30988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2108200">
                  <a:extLst>
                    <a:ext uri="{9D8B030D-6E8A-4147-A177-3AD203B41FA5}">
                      <a16:colId xmlns:a16="http://schemas.microsoft.com/office/drawing/2014/main" val="20004"/>
                    </a:ext>
                  </a:extLst>
                </a:gridCol>
              </a:tblGrid>
              <a:tr h="370840">
                <a:tc>
                  <a:txBody>
                    <a:bodyPr/>
                    <a:lstStyle/>
                    <a:p>
                      <a:pPr algn="ctr"/>
                      <a:r>
                        <a:rPr lang="en-US" dirty="0"/>
                        <a:t>Percentage of Orders Reduced</a:t>
                      </a:r>
                    </a:p>
                  </a:txBody>
                  <a:tcPr/>
                </a:tc>
                <a:tc>
                  <a:txBody>
                    <a:bodyPr/>
                    <a:lstStyle/>
                    <a:p>
                      <a:pPr algn="ctr"/>
                      <a:endParaRPr lang="en-US" dirty="0"/>
                    </a:p>
                  </a:txBody>
                  <a:tcPr/>
                </a:tc>
                <a:tc>
                  <a:txBody>
                    <a:bodyPr/>
                    <a:lstStyle/>
                    <a:p>
                      <a:pPr algn="ctr"/>
                      <a:r>
                        <a:rPr lang="en-US" dirty="0"/>
                        <a:t>Probability of Occurring</a:t>
                      </a:r>
                    </a:p>
                  </a:txBody>
                  <a:tcPr anchor="ctr"/>
                </a:tc>
                <a:tc>
                  <a:txBody>
                    <a:bodyPr/>
                    <a:lstStyle/>
                    <a:p>
                      <a:pPr algn="ctr"/>
                      <a:endParaRPr lang="en-US" dirty="0"/>
                    </a:p>
                  </a:txBody>
                  <a:tcPr/>
                </a:tc>
                <a:tc>
                  <a:txBody>
                    <a:bodyPr/>
                    <a:lstStyle/>
                    <a:p>
                      <a:pPr algn="ctr"/>
                      <a:r>
                        <a:rPr lang="en-US" dirty="0"/>
                        <a:t>Weighted Value</a:t>
                      </a:r>
                    </a:p>
                    <a:p>
                      <a:pPr algn="ctr"/>
                      <a:r>
                        <a:rPr lang="en-US" dirty="0"/>
                        <a:t>Percent</a:t>
                      </a:r>
                      <a:r>
                        <a:rPr lang="en-US" baseline="0" dirty="0"/>
                        <a:t> of Orders Reduced</a:t>
                      </a:r>
                      <a:endParaRPr lang="en-US" dirty="0"/>
                    </a:p>
                  </a:txBody>
                  <a:tcPr/>
                </a:tc>
                <a:extLst>
                  <a:ext uri="{0D108BD9-81ED-4DB2-BD59-A6C34878D82A}">
                    <a16:rowId xmlns:a16="http://schemas.microsoft.com/office/drawing/2014/main" val="10000"/>
                  </a:ext>
                </a:extLst>
              </a:tr>
              <a:tr h="370840">
                <a:tc>
                  <a:txBody>
                    <a:bodyPr/>
                    <a:lstStyle/>
                    <a:p>
                      <a:pPr algn="ctr"/>
                      <a:r>
                        <a:rPr lang="en-US" dirty="0"/>
                        <a:t>10%</a:t>
                      </a:r>
                    </a:p>
                  </a:txBody>
                  <a:tcPr/>
                </a:tc>
                <a:tc>
                  <a:txBody>
                    <a:bodyPr/>
                    <a:lstStyle/>
                    <a:p>
                      <a:pPr algn="ctr"/>
                      <a:r>
                        <a:rPr lang="en-US" dirty="0"/>
                        <a:t>X</a:t>
                      </a:r>
                    </a:p>
                  </a:txBody>
                  <a:tcPr/>
                </a:tc>
                <a:tc>
                  <a:txBody>
                    <a:bodyPr/>
                    <a:lstStyle/>
                    <a:p>
                      <a:pPr algn="ctr"/>
                      <a:r>
                        <a:rPr lang="en-US" dirty="0"/>
                        <a:t>50%</a:t>
                      </a:r>
                    </a:p>
                  </a:txBody>
                  <a:tcPr/>
                </a:tc>
                <a:tc>
                  <a:txBody>
                    <a:bodyPr/>
                    <a:lstStyle/>
                    <a:p>
                      <a:pPr algn="ctr"/>
                      <a:r>
                        <a:rPr lang="en-US" dirty="0"/>
                        <a:t>=</a:t>
                      </a:r>
                    </a:p>
                  </a:txBody>
                  <a:tcPr/>
                </a:tc>
                <a:tc>
                  <a:txBody>
                    <a:bodyPr/>
                    <a:lstStyle/>
                    <a:p>
                      <a:pPr algn="ctr"/>
                      <a:r>
                        <a:rPr lang="en-US" dirty="0"/>
                        <a:t>5%</a:t>
                      </a:r>
                    </a:p>
                  </a:txBody>
                  <a:tcPr/>
                </a:tc>
                <a:extLst>
                  <a:ext uri="{0D108BD9-81ED-4DB2-BD59-A6C34878D82A}">
                    <a16:rowId xmlns:a16="http://schemas.microsoft.com/office/drawing/2014/main" val="10001"/>
                  </a:ext>
                </a:extLst>
              </a:tr>
              <a:tr h="370840">
                <a:tc>
                  <a:txBody>
                    <a:bodyPr/>
                    <a:lstStyle/>
                    <a:p>
                      <a:pPr algn="ctr"/>
                      <a:r>
                        <a:rPr lang="en-US" dirty="0"/>
                        <a:t>50%</a:t>
                      </a:r>
                    </a:p>
                  </a:txBody>
                  <a:tcPr/>
                </a:tc>
                <a:tc>
                  <a:txBody>
                    <a:bodyPr/>
                    <a:lstStyle/>
                    <a:p>
                      <a:pPr algn="ctr"/>
                      <a:r>
                        <a:rPr lang="en-US" dirty="0"/>
                        <a:t>X</a:t>
                      </a:r>
                    </a:p>
                  </a:txBody>
                  <a:tcPr/>
                </a:tc>
                <a:tc>
                  <a:txBody>
                    <a:bodyPr/>
                    <a:lstStyle/>
                    <a:p>
                      <a:pPr algn="ctr"/>
                      <a:r>
                        <a:rPr lang="en-US" dirty="0"/>
                        <a:t>20%</a:t>
                      </a:r>
                    </a:p>
                  </a:txBody>
                  <a:tcPr/>
                </a:tc>
                <a:tc>
                  <a:txBody>
                    <a:bodyPr/>
                    <a:lstStyle/>
                    <a:p>
                      <a:pPr algn="ctr"/>
                      <a:r>
                        <a:rPr lang="en-US" dirty="0"/>
                        <a:t>=</a:t>
                      </a:r>
                    </a:p>
                  </a:txBody>
                  <a:tcPr/>
                </a:tc>
                <a:tc>
                  <a:txBody>
                    <a:bodyPr/>
                    <a:lstStyle/>
                    <a:p>
                      <a:pPr algn="ctr"/>
                      <a:r>
                        <a:rPr lang="en-US" dirty="0"/>
                        <a:t>10%</a:t>
                      </a:r>
                    </a:p>
                  </a:txBody>
                  <a:tcPr/>
                </a:tc>
                <a:extLst>
                  <a:ext uri="{0D108BD9-81ED-4DB2-BD59-A6C34878D82A}">
                    <a16:rowId xmlns:a16="http://schemas.microsoft.com/office/drawing/2014/main" val="10002"/>
                  </a:ext>
                </a:extLst>
              </a:tr>
              <a:tr h="370840">
                <a:tc>
                  <a:txBody>
                    <a:bodyPr/>
                    <a:lstStyle/>
                    <a:p>
                      <a:pPr algn="ctr"/>
                      <a:r>
                        <a:rPr lang="en-US" dirty="0"/>
                        <a:t>90%</a:t>
                      </a:r>
                    </a:p>
                  </a:txBody>
                  <a:tcPr/>
                </a:tc>
                <a:tc>
                  <a:txBody>
                    <a:bodyPr/>
                    <a:lstStyle/>
                    <a:p>
                      <a:pPr algn="ctr"/>
                      <a:r>
                        <a:rPr lang="en-US" dirty="0"/>
                        <a:t>X</a:t>
                      </a:r>
                    </a:p>
                  </a:txBody>
                  <a:tcPr/>
                </a:tc>
                <a:tc>
                  <a:txBody>
                    <a:bodyPr/>
                    <a:lstStyle/>
                    <a:p>
                      <a:pPr algn="ctr"/>
                      <a:r>
                        <a:rPr lang="en-US" dirty="0"/>
                        <a:t>10%</a:t>
                      </a:r>
                    </a:p>
                  </a:txBody>
                  <a:tcPr/>
                </a:tc>
                <a:tc>
                  <a:txBody>
                    <a:bodyPr/>
                    <a:lstStyle/>
                    <a:p>
                      <a:pPr algn="ctr"/>
                      <a:r>
                        <a:rPr lang="en-US" dirty="0"/>
                        <a:t>=</a:t>
                      </a:r>
                    </a:p>
                  </a:txBody>
                  <a:tcPr/>
                </a:tc>
                <a:tc>
                  <a:txBody>
                    <a:bodyPr/>
                    <a:lstStyle/>
                    <a:p>
                      <a:pPr algn="ctr"/>
                      <a:r>
                        <a:rPr lang="en-US" dirty="0"/>
                        <a:t>9%</a:t>
                      </a:r>
                    </a:p>
                  </a:txBody>
                  <a:tcPr/>
                </a:tc>
                <a:extLst>
                  <a:ext uri="{0D108BD9-81ED-4DB2-BD59-A6C34878D82A}">
                    <a16:rowId xmlns:a16="http://schemas.microsoft.com/office/drawing/2014/main" val="10003"/>
                  </a:ext>
                </a:extLst>
              </a:tr>
              <a:tr h="370840">
                <a:tc>
                  <a:txBody>
                    <a:bodyPr/>
                    <a:lstStyle/>
                    <a:p>
                      <a:pPr algn="ctr"/>
                      <a:r>
                        <a:rPr lang="en-US" dirty="0"/>
                        <a:t>100%</a:t>
                      </a:r>
                    </a:p>
                  </a:txBody>
                  <a:tcPr/>
                </a:tc>
                <a:tc>
                  <a:txBody>
                    <a:bodyPr/>
                    <a:lstStyle/>
                    <a:p>
                      <a:pPr algn="ctr"/>
                      <a:r>
                        <a:rPr lang="en-US" dirty="0"/>
                        <a:t>X</a:t>
                      </a:r>
                    </a:p>
                  </a:txBody>
                  <a:tcPr/>
                </a:tc>
                <a:tc>
                  <a:txBody>
                    <a:bodyPr/>
                    <a:lstStyle/>
                    <a:p>
                      <a:pPr algn="ctr"/>
                      <a:r>
                        <a:rPr lang="en-US" dirty="0"/>
                        <a:t>5%</a:t>
                      </a:r>
                    </a:p>
                  </a:txBody>
                  <a:tcPr/>
                </a:tc>
                <a:tc>
                  <a:txBody>
                    <a:bodyPr/>
                    <a:lstStyle/>
                    <a:p>
                      <a:pPr algn="ctr"/>
                      <a:r>
                        <a:rPr lang="en-US" dirty="0"/>
                        <a:t>=</a:t>
                      </a:r>
                    </a:p>
                  </a:txBody>
                  <a:tcPr/>
                </a:tc>
                <a:tc>
                  <a:txBody>
                    <a:bodyPr/>
                    <a:lstStyle/>
                    <a:p>
                      <a:pPr algn="ctr"/>
                      <a:r>
                        <a:rPr lang="en-US" dirty="0"/>
                        <a:t>5%</a:t>
                      </a:r>
                    </a:p>
                  </a:txBody>
                  <a:tcPr/>
                </a:tc>
                <a:extLst>
                  <a:ext uri="{0D108BD9-81ED-4DB2-BD59-A6C34878D82A}">
                    <a16:rowId xmlns:a16="http://schemas.microsoft.com/office/drawing/2014/main" val="10004"/>
                  </a:ext>
                </a:extLst>
              </a:tr>
              <a:tr h="370840">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r>
                        <a:rPr lang="en-US" b="1" dirty="0"/>
                        <a:t>29%</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2622105" y="1095271"/>
            <a:ext cx="6753195" cy="523220"/>
          </a:xfrm>
          <a:prstGeom prst="rect">
            <a:avLst/>
          </a:prstGeom>
          <a:noFill/>
        </p:spPr>
        <p:txBody>
          <a:bodyPr wrap="none" rtlCol="0">
            <a:spAutoFit/>
          </a:bodyPr>
          <a:lstStyle/>
          <a:p>
            <a:r>
              <a:rPr lang="en-US" sz="2800" b="1" dirty="0">
                <a:solidFill>
                  <a:schemeClr val="accent4">
                    <a:lumMod val="60000"/>
                    <a:lumOff val="40000"/>
                  </a:schemeClr>
                </a:solidFill>
                <a:effectLst>
                  <a:outerShdw blurRad="38100" dist="38100" dir="2700000" algn="tl">
                    <a:srgbClr val="000000">
                      <a:alpha val="43137"/>
                    </a:srgbClr>
                  </a:outerShdw>
                </a:effectLst>
              </a:rPr>
              <a:t>Establish Some Justification for the Estimate</a:t>
            </a:r>
          </a:p>
        </p:txBody>
      </p:sp>
      <p:sp>
        <p:nvSpPr>
          <p:cNvPr id="11" name="TextBox 10"/>
          <p:cNvSpPr txBox="1"/>
          <p:nvPr/>
        </p:nvSpPr>
        <p:spPr>
          <a:xfrm>
            <a:off x="8272674" y="3056070"/>
            <a:ext cx="2716065" cy="307777"/>
          </a:xfrm>
          <a:prstGeom prst="rect">
            <a:avLst/>
          </a:prstGeom>
          <a:noFill/>
        </p:spPr>
        <p:txBody>
          <a:bodyPr wrap="none" rtlCol="0">
            <a:spAutoFit/>
          </a:bodyPr>
          <a:lstStyle/>
          <a:p>
            <a:r>
              <a:rPr lang="en-US" sz="1400" b="1" dirty="0">
                <a:solidFill>
                  <a:schemeClr val="accent1">
                    <a:lumMod val="60000"/>
                    <a:lumOff val="40000"/>
                  </a:schemeClr>
                </a:solidFill>
                <a:effectLst>
                  <a:outerShdw blurRad="38100" dist="38100" dir="2700000" algn="tl">
                    <a:srgbClr val="000000">
                      <a:alpha val="43137"/>
                    </a:srgbClr>
                  </a:outerShdw>
                </a:effectLst>
              </a:rPr>
              <a:t>Highest Probability – Least Impact</a:t>
            </a:r>
          </a:p>
        </p:txBody>
      </p:sp>
      <p:sp>
        <p:nvSpPr>
          <p:cNvPr id="12" name="TextBox 11"/>
          <p:cNvSpPr txBox="1"/>
          <p:nvPr/>
        </p:nvSpPr>
        <p:spPr>
          <a:xfrm>
            <a:off x="8272674" y="4238724"/>
            <a:ext cx="2928109" cy="307777"/>
          </a:xfrm>
          <a:prstGeom prst="rect">
            <a:avLst/>
          </a:prstGeom>
          <a:noFill/>
        </p:spPr>
        <p:txBody>
          <a:bodyPr wrap="none" rtlCol="0">
            <a:spAutoFit/>
          </a:bodyPr>
          <a:lstStyle/>
          <a:p>
            <a:r>
              <a:rPr lang="en-US" sz="1400" b="1" dirty="0">
                <a:solidFill>
                  <a:schemeClr val="accent1">
                    <a:lumMod val="60000"/>
                    <a:lumOff val="40000"/>
                  </a:schemeClr>
                </a:solidFill>
                <a:effectLst>
                  <a:outerShdw blurRad="38100" dist="38100" dir="2700000" algn="tl">
                    <a:srgbClr val="000000">
                      <a:alpha val="43137"/>
                    </a:srgbClr>
                  </a:outerShdw>
                </a:effectLst>
              </a:rPr>
              <a:t>Lowest Probability – Greatest Impact</a:t>
            </a:r>
          </a:p>
        </p:txBody>
      </p:sp>
      <p:sp>
        <p:nvSpPr>
          <p:cNvPr id="2" name="Left Arrow 1"/>
          <p:cNvSpPr/>
          <p:nvPr/>
        </p:nvSpPr>
        <p:spPr>
          <a:xfrm>
            <a:off x="7837711" y="3126405"/>
            <a:ext cx="384723" cy="159407"/>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7859487" y="4303730"/>
            <a:ext cx="384723" cy="159407"/>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73762" y="4953002"/>
            <a:ext cx="1334596" cy="338554"/>
          </a:xfrm>
          <a:prstGeom prst="rect">
            <a:avLst/>
          </a:prstGeom>
          <a:noFill/>
        </p:spPr>
        <p:txBody>
          <a:bodyPr wrap="none" rtlCol="0">
            <a:spAutoFit/>
          </a:bodyPr>
          <a:lstStyle/>
          <a:p>
            <a:r>
              <a:rPr lang="en-US" sz="1600" b="1" dirty="0">
                <a:solidFill>
                  <a:schemeClr val="accent4">
                    <a:lumMod val="60000"/>
                    <a:lumOff val="40000"/>
                  </a:schemeClr>
                </a:solidFill>
                <a:effectLst>
                  <a:outerShdw blurRad="38100" dist="38100" dir="2700000" algn="tl">
                    <a:srgbClr val="000000">
                      <a:alpha val="43137"/>
                    </a:srgbClr>
                  </a:outerShdw>
                </a:effectLst>
              </a:rPr>
              <a:t>Best Estimate</a:t>
            </a:r>
          </a:p>
        </p:txBody>
      </p:sp>
      <p:sp>
        <p:nvSpPr>
          <p:cNvPr id="15" name="TextBox 14"/>
          <p:cNvSpPr txBox="1"/>
          <p:nvPr/>
        </p:nvSpPr>
        <p:spPr>
          <a:xfrm>
            <a:off x="1297895" y="5732337"/>
            <a:ext cx="9260548" cy="400110"/>
          </a:xfrm>
          <a:prstGeom prst="rect">
            <a:avLst/>
          </a:prstGeom>
          <a:noFill/>
        </p:spPr>
        <p:txBody>
          <a:bodyPr wrap="none" rtlCol="0">
            <a:spAutoFit/>
          </a:bodyPr>
          <a:lstStyle/>
          <a:p>
            <a:r>
              <a:rPr lang="en-US" sz="2000" b="1" dirty="0">
                <a:solidFill>
                  <a:schemeClr val="accent4">
                    <a:lumMod val="60000"/>
                    <a:lumOff val="40000"/>
                  </a:schemeClr>
                </a:solidFill>
                <a:effectLst>
                  <a:outerShdw blurRad="38100" dist="38100" dir="2700000" algn="tl">
                    <a:srgbClr val="000000">
                      <a:alpha val="43137"/>
                    </a:srgbClr>
                  </a:outerShdw>
                </a:effectLst>
              </a:rPr>
              <a:t>Close to 1/3 of Annual Revenue is Tied to the Benefit of Improved Customer Goodwill</a:t>
            </a:r>
          </a:p>
        </p:txBody>
      </p:sp>
    </p:spTree>
    <p:extLst>
      <p:ext uri="{BB962C8B-B14F-4D97-AF65-F5344CB8AC3E}">
        <p14:creationId xmlns:p14="http://schemas.microsoft.com/office/powerpoint/2010/main" val="2326228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663135" y="1308444"/>
            <a:ext cx="2747420" cy="523220"/>
          </a:xfrm>
          <a:prstGeom prst="rect">
            <a:avLst/>
          </a:prstGeom>
          <a:noFill/>
        </p:spPr>
        <p:txBody>
          <a:bodyPr wrap="none" rtlCol="0">
            <a:spAutoFit/>
          </a:bodyPr>
          <a:lstStyle/>
          <a:p>
            <a:pPr algn="ctr"/>
            <a:r>
              <a:rPr lang="en-US" sz="2800" b="1" dirty="0">
                <a:solidFill>
                  <a:schemeClr val="accent4">
                    <a:lumMod val="60000"/>
                    <a:lumOff val="40000"/>
                  </a:schemeClr>
                </a:solidFill>
                <a:effectLst>
                  <a:outerShdw blurRad="38100" dist="38100" dir="2700000" algn="tl">
                    <a:srgbClr val="000000">
                      <a:alpha val="43137"/>
                    </a:srgbClr>
                  </a:outerShdw>
                </a:effectLst>
              </a:rPr>
              <a:t>Remember this…</a:t>
            </a:r>
          </a:p>
        </p:txBody>
      </p:sp>
      <p:sp>
        <p:nvSpPr>
          <p:cNvPr id="10" name="TextBox 9"/>
          <p:cNvSpPr txBox="1"/>
          <p:nvPr/>
        </p:nvSpPr>
        <p:spPr>
          <a:xfrm>
            <a:off x="4234781" y="4724398"/>
            <a:ext cx="3604128"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Lets take another look.</a:t>
            </a:r>
            <a:endParaRPr lang="en-US" sz="2800" b="1" dirty="0">
              <a:solidFill>
                <a:schemeClr val="accent4">
                  <a:lumMod val="60000"/>
                  <a:lumOff val="40000"/>
                </a:schemeClr>
              </a:solidFill>
              <a:effectLst>
                <a:outerShdw blurRad="38100" dist="38100" dir="2700000" algn="tl">
                  <a:srgbClr val="000000">
                    <a:alpha val="43137"/>
                  </a:srgbClr>
                </a:outerShdw>
              </a:effectLst>
            </a:endParaRPr>
          </a:p>
        </p:txBody>
      </p:sp>
      <p:sp>
        <p:nvSpPr>
          <p:cNvPr id="2" name="Rectangle 1"/>
          <p:cNvSpPr/>
          <p:nvPr/>
        </p:nvSpPr>
        <p:spPr>
          <a:xfrm>
            <a:off x="2988845" y="2493201"/>
            <a:ext cx="6096000" cy="1569660"/>
          </a:xfrm>
          <a:prstGeom prst="rect">
            <a:avLst/>
          </a:prstGeom>
        </p:spPr>
        <p:txBody>
          <a:bodyPr>
            <a:spAutoFit/>
          </a:bodyPr>
          <a:lstStyle/>
          <a:p>
            <a:r>
              <a:rPr lang="en-US" sz="2400" i="1" dirty="0">
                <a:solidFill>
                  <a:schemeClr val="bg1"/>
                </a:solidFill>
              </a:rPr>
              <a:t>“Your previous </a:t>
            </a:r>
            <a:r>
              <a:rPr lang="en-US" sz="2400" b="1" i="1" dirty="0">
                <a:solidFill>
                  <a:schemeClr val="accent4">
                    <a:lumMod val="60000"/>
                    <a:lumOff val="40000"/>
                  </a:schemeClr>
                </a:solidFill>
              </a:rPr>
              <a:t>analysis</a:t>
            </a:r>
            <a:r>
              <a:rPr lang="en-US" sz="2400" i="1" dirty="0">
                <a:solidFill>
                  <a:schemeClr val="bg1"/>
                </a:solidFill>
              </a:rPr>
              <a:t> to justify the cost of upgrading the database server</a:t>
            </a:r>
            <a:r>
              <a:rPr lang="en-US" sz="2400" b="1" i="1" dirty="0">
                <a:solidFill>
                  <a:schemeClr val="bg1"/>
                </a:solidFill>
              </a:rPr>
              <a:t> </a:t>
            </a:r>
            <a:r>
              <a:rPr lang="en-US" sz="2400" i="1" dirty="0">
                <a:solidFill>
                  <a:schemeClr val="bg1"/>
                </a:solidFill>
              </a:rPr>
              <a:t>fell</a:t>
            </a:r>
            <a:r>
              <a:rPr lang="en-US" sz="2400" b="1" i="1" dirty="0">
                <a:solidFill>
                  <a:schemeClr val="accent4">
                    <a:lumMod val="60000"/>
                    <a:lumOff val="40000"/>
                  </a:schemeClr>
                </a:solidFill>
              </a:rPr>
              <a:t> just below the line </a:t>
            </a:r>
            <a:r>
              <a:rPr lang="en-US" sz="2400" i="1" dirty="0">
                <a:solidFill>
                  <a:schemeClr val="bg1"/>
                </a:solidFill>
              </a:rPr>
              <a:t>to</a:t>
            </a:r>
            <a:r>
              <a:rPr lang="en-US" sz="2400" b="1" i="1" dirty="0">
                <a:solidFill>
                  <a:schemeClr val="accent4">
                    <a:lumMod val="60000"/>
                    <a:lumOff val="40000"/>
                  </a:schemeClr>
                </a:solidFill>
              </a:rPr>
              <a:t> </a:t>
            </a:r>
            <a:r>
              <a:rPr lang="en-US" sz="2400" i="1" dirty="0">
                <a:solidFill>
                  <a:schemeClr val="bg1"/>
                </a:solidFill>
              </a:rPr>
              <a:t>produce a </a:t>
            </a:r>
            <a:r>
              <a:rPr lang="en-US" sz="2400" b="1" i="1" dirty="0">
                <a:solidFill>
                  <a:schemeClr val="accent4">
                    <a:lumMod val="60000"/>
                    <a:lumOff val="40000"/>
                  </a:schemeClr>
                </a:solidFill>
              </a:rPr>
              <a:t>positive return on the investment</a:t>
            </a:r>
            <a:r>
              <a:rPr lang="en-US" sz="2400" i="1" dirty="0">
                <a:solidFill>
                  <a:schemeClr val="bg1"/>
                </a:solidFill>
              </a:rPr>
              <a:t>.”</a:t>
            </a:r>
          </a:p>
        </p:txBody>
      </p:sp>
    </p:spTree>
    <p:extLst>
      <p:ext uri="{BB962C8B-B14F-4D97-AF65-F5344CB8AC3E}">
        <p14:creationId xmlns:p14="http://schemas.microsoft.com/office/powerpoint/2010/main" val="3180061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2772831" y="745739"/>
            <a:ext cx="6528006" cy="954107"/>
          </a:xfrm>
          <a:prstGeom prst="rect">
            <a:avLst/>
          </a:prstGeom>
          <a:noFill/>
        </p:spPr>
        <p:txBody>
          <a:bodyPr wrap="none" rtlCol="0">
            <a:spAutoFit/>
          </a:bodyPr>
          <a:lstStyle/>
          <a:p>
            <a:pPr algn="ctr"/>
            <a:r>
              <a:rPr lang="en-US" sz="2800" b="1" dirty="0">
                <a:solidFill>
                  <a:schemeClr val="accent4">
                    <a:lumMod val="60000"/>
                    <a:lumOff val="40000"/>
                  </a:schemeClr>
                </a:solidFill>
                <a:effectLst>
                  <a:outerShdw blurRad="38100" dist="38100" dir="2700000" algn="tl">
                    <a:srgbClr val="000000">
                      <a:alpha val="43137"/>
                    </a:srgbClr>
                  </a:outerShdw>
                </a:effectLst>
              </a:rPr>
              <a:t>Estimate the Future Value of a Soft Benefit</a:t>
            </a:r>
          </a:p>
          <a:p>
            <a:pPr algn="ctr"/>
            <a:r>
              <a:rPr lang="en-US" sz="2800" dirty="0">
                <a:solidFill>
                  <a:schemeClr val="accent1">
                    <a:lumMod val="60000"/>
                    <a:lumOff val="40000"/>
                  </a:schemeClr>
                </a:solidFill>
                <a:effectLst>
                  <a:outerShdw blurRad="38100" dist="38100" dir="2700000" algn="tl">
                    <a:srgbClr val="000000">
                      <a:alpha val="43137"/>
                    </a:srgbClr>
                  </a:outerShdw>
                </a:effectLst>
              </a:rPr>
              <a:t>Improving Customer Goodwill</a:t>
            </a:r>
          </a:p>
        </p:txBody>
      </p:sp>
      <p:sp>
        <p:nvSpPr>
          <p:cNvPr id="10" name="TextBox 9"/>
          <p:cNvSpPr txBox="1"/>
          <p:nvPr/>
        </p:nvSpPr>
        <p:spPr>
          <a:xfrm>
            <a:off x="1004319" y="2342941"/>
            <a:ext cx="7633436" cy="954107"/>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Annual Revenue:  </a:t>
            </a:r>
            <a:r>
              <a:rPr lang="en-US" sz="2800" b="1" dirty="0">
                <a:solidFill>
                  <a:schemeClr val="accent4">
                    <a:lumMod val="60000"/>
                    <a:lumOff val="40000"/>
                  </a:schemeClr>
                </a:solidFill>
                <a:effectLst>
                  <a:outerShdw blurRad="38100" dist="38100" dir="2700000" algn="tl">
                    <a:srgbClr val="000000">
                      <a:alpha val="43137"/>
                    </a:srgbClr>
                  </a:outerShdw>
                </a:effectLst>
              </a:rPr>
              <a:t>$150,000 </a:t>
            </a:r>
          </a:p>
          <a:p>
            <a:r>
              <a:rPr lang="en-US" sz="2800" b="1" dirty="0">
                <a:solidFill>
                  <a:schemeClr val="bg1"/>
                </a:solidFill>
                <a:effectLst>
                  <a:outerShdw blurRad="38100" dist="38100" dir="2700000" algn="tl">
                    <a:srgbClr val="000000">
                      <a:alpha val="43137"/>
                    </a:srgbClr>
                  </a:outerShdw>
                </a:effectLst>
              </a:rPr>
              <a:t>Potential Loss of Revenue for Doing Nothing:  </a:t>
            </a:r>
            <a:r>
              <a:rPr lang="en-US" sz="2800" b="1" dirty="0">
                <a:solidFill>
                  <a:schemeClr val="accent1">
                    <a:lumMod val="60000"/>
                    <a:lumOff val="40000"/>
                  </a:schemeClr>
                </a:solidFill>
                <a:effectLst>
                  <a:outerShdw blurRad="38100" dist="38100" dir="2700000" algn="tl">
                    <a:srgbClr val="000000">
                      <a:alpha val="43137"/>
                    </a:srgbClr>
                  </a:outerShdw>
                </a:effectLst>
              </a:rPr>
              <a:t>29%</a:t>
            </a:r>
          </a:p>
        </p:txBody>
      </p:sp>
      <p:sp>
        <p:nvSpPr>
          <p:cNvPr id="3" name="Rectangle 2"/>
          <p:cNvSpPr/>
          <p:nvPr/>
        </p:nvSpPr>
        <p:spPr>
          <a:xfrm>
            <a:off x="3775838" y="3807043"/>
            <a:ext cx="3879588" cy="523220"/>
          </a:xfrm>
          <a:prstGeom prst="rect">
            <a:avLst/>
          </a:prstGeom>
        </p:spPr>
        <p:txBody>
          <a:bodyPr wrap="none">
            <a:spAutoFit/>
          </a:bodyPr>
          <a:lstStyle/>
          <a:p>
            <a:r>
              <a:rPr lang="en-US" sz="2800" b="1" dirty="0">
                <a:solidFill>
                  <a:schemeClr val="accent4">
                    <a:lumMod val="60000"/>
                    <a:lumOff val="40000"/>
                  </a:schemeClr>
                </a:solidFill>
                <a:effectLst>
                  <a:outerShdw blurRad="38100" dist="38100" dir="2700000" algn="tl">
                    <a:srgbClr val="000000">
                      <a:alpha val="43137"/>
                    </a:srgbClr>
                  </a:outerShdw>
                </a:effectLst>
              </a:rPr>
              <a:t>$150,000 x .29 = $43,500</a:t>
            </a:r>
            <a:endParaRPr lang="en-US" sz="2800" dirty="0"/>
          </a:p>
        </p:txBody>
      </p:sp>
      <p:sp>
        <p:nvSpPr>
          <p:cNvPr id="16" name="Rectangle 15"/>
          <p:cNvSpPr/>
          <p:nvPr/>
        </p:nvSpPr>
        <p:spPr>
          <a:xfrm>
            <a:off x="3778276" y="4843695"/>
            <a:ext cx="1374094" cy="523220"/>
          </a:xfrm>
          <a:prstGeom prst="rect">
            <a:avLst/>
          </a:prstGeom>
        </p:spPr>
        <p:txBody>
          <a:bodyPr wrap="none">
            <a:spAutoFit/>
          </a:bodyPr>
          <a:lstStyle/>
          <a:p>
            <a:r>
              <a:rPr lang="en-US" sz="2800" b="1" dirty="0">
                <a:solidFill>
                  <a:schemeClr val="accent1">
                    <a:lumMod val="60000"/>
                    <a:lumOff val="40000"/>
                  </a:schemeClr>
                </a:solidFill>
                <a:effectLst>
                  <a:outerShdw blurRad="38100" dist="38100" dir="2700000" algn="tl">
                    <a:srgbClr val="000000">
                      <a:alpha val="43137"/>
                    </a:srgbClr>
                  </a:outerShdw>
                </a:effectLst>
              </a:rPr>
              <a:t>$43,500</a:t>
            </a:r>
            <a:endParaRPr lang="en-US" sz="2800" dirty="0">
              <a:solidFill>
                <a:schemeClr val="accent1">
                  <a:lumMod val="60000"/>
                  <a:lumOff val="40000"/>
                </a:schemeClr>
              </a:solidFill>
            </a:endParaRPr>
          </a:p>
        </p:txBody>
      </p:sp>
      <p:cxnSp>
        <p:nvCxnSpPr>
          <p:cNvPr id="5" name="Straight Connector 4"/>
          <p:cNvCxnSpPr/>
          <p:nvPr/>
        </p:nvCxnSpPr>
        <p:spPr>
          <a:xfrm>
            <a:off x="3761938" y="5295478"/>
            <a:ext cx="140677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90248" y="5295478"/>
            <a:ext cx="550151" cy="523220"/>
          </a:xfrm>
          <a:prstGeom prst="rect">
            <a:avLst/>
          </a:prstGeom>
        </p:spPr>
        <p:txBody>
          <a:bodyPr wrap="none">
            <a:spAutoFit/>
          </a:bodyPr>
          <a:lstStyle/>
          <a:p>
            <a:r>
              <a:rPr lang="en-US" sz="2800" b="1" dirty="0">
                <a:solidFill>
                  <a:schemeClr val="accent1">
                    <a:lumMod val="60000"/>
                    <a:lumOff val="40000"/>
                  </a:schemeClr>
                </a:solidFill>
                <a:effectLst>
                  <a:outerShdw blurRad="38100" dist="38100" dir="2700000" algn="tl">
                    <a:srgbClr val="000000">
                      <a:alpha val="43137"/>
                    </a:srgbClr>
                  </a:outerShdw>
                </a:effectLst>
              </a:rPr>
              <a:t>12</a:t>
            </a:r>
            <a:endParaRPr lang="en-US" sz="2800" dirty="0">
              <a:solidFill>
                <a:schemeClr val="accent1">
                  <a:lumMod val="60000"/>
                  <a:lumOff val="40000"/>
                </a:schemeClr>
              </a:solidFill>
            </a:endParaRPr>
          </a:p>
        </p:txBody>
      </p:sp>
      <p:sp>
        <p:nvSpPr>
          <p:cNvPr id="8" name="Rectangle 7"/>
          <p:cNvSpPr/>
          <p:nvPr/>
        </p:nvSpPr>
        <p:spPr>
          <a:xfrm>
            <a:off x="5361402" y="5010332"/>
            <a:ext cx="527709" cy="523220"/>
          </a:xfrm>
          <a:prstGeom prst="rect">
            <a:avLst/>
          </a:prstGeom>
        </p:spPr>
        <p:txBody>
          <a:bodyPr wrap="none">
            <a:spAutoFit/>
          </a:bodyPr>
          <a:lstStyle/>
          <a:p>
            <a:r>
              <a:rPr lang="en-US" sz="2800" b="1" dirty="0">
                <a:solidFill>
                  <a:schemeClr val="accent1">
                    <a:lumMod val="60000"/>
                    <a:lumOff val="40000"/>
                  </a:schemeClr>
                </a:solidFill>
                <a:effectLst>
                  <a:outerShdw blurRad="38100" dist="38100" dir="2700000" algn="tl">
                    <a:srgbClr val="000000">
                      <a:alpha val="43137"/>
                    </a:srgbClr>
                  </a:outerShdw>
                </a:effectLst>
              </a:rPr>
              <a:t> = </a:t>
            </a:r>
            <a:endParaRPr lang="en-US" sz="2800" dirty="0">
              <a:solidFill>
                <a:schemeClr val="accent1">
                  <a:lumMod val="60000"/>
                  <a:lumOff val="40000"/>
                </a:schemeClr>
              </a:solidFill>
            </a:endParaRPr>
          </a:p>
        </p:txBody>
      </p:sp>
      <p:sp>
        <p:nvSpPr>
          <p:cNvPr id="18" name="Rectangle 17"/>
          <p:cNvSpPr/>
          <p:nvPr/>
        </p:nvSpPr>
        <p:spPr>
          <a:xfrm>
            <a:off x="5759470" y="4996095"/>
            <a:ext cx="2847126" cy="523220"/>
          </a:xfrm>
          <a:prstGeom prst="rect">
            <a:avLst/>
          </a:prstGeom>
        </p:spPr>
        <p:txBody>
          <a:bodyPr wrap="none">
            <a:spAutoFit/>
          </a:bodyPr>
          <a:lstStyle/>
          <a:p>
            <a:r>
              <a:rPr lang="en-US" sz="2800" b="1" dirty="0">
                <a:solidFill>
                  <a:schemeClr val="accent1">
                    <a:lumMod val="60000"/>
                    <a:lumOff val="40000"/>
                  </a:schemeClr>
                </a:solidFill>
                <a:effectLst>
                  <a:outerShdw blurRad="38100" dist="38100" dir="2700000" algn="tl">
                    <a:srgbClr val="000000">
                      <a:alpha val="43137"/>
                    </a:srgbClr>
                  </a:outerShdw>
                </a:effectLst>
              </a:rPr>
              <a:t>$3,625 per month</a:t>
            </a:r>
            <a:endParaRPr lang="en-US" sz="2800" dirty="0">
              <a:solidFill>
                <a:schemeClr val="accent1">
                  <a:lumMod val="60000"/>
                  <a:lumOff val="40000"/>
                </a:schemeClr>
              </a:solidFill>
            </a:endParaRPr>
          </a:p>
        </p:txBody>
      </p:sp>
    </p:spTree>
    <p:extLst>
      <p:ext uri="{BB962C8B-B14F-4D97-AF65-F5344CB8AC3E}">
        <p14:creationId xmlns:p14="http://schemas.microsoft.com/office/powerpoint/2010/main" val="477788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2772831" y="745739"/>
            <a:ext cx="6528006" cy="954107"/>
          </a:xfrm>
          <a:prstGeom prst="rect">
            <a:avLst/>
          </a:prstGeom>
          <a:noFill/>
        </p:spPr>
        <p:txBody>
          <a:bodyPr wrap="none" rtlCol="0">
            <a:spAutoFit/>
          </a:bodyPr>
          <a:lstStyle/>
          <a:p>
            <a:pPr algn="ctr"/>
            <a:r>
              <a:rPr lang="en-US" sz="2800" b="1" dirty="0">
                <a:solidFill>
                  <a:schemeClr val="accent4">
                    <a:lumMod val="60000"/>
                    <a:lumOff val="40000"/>
                  </a:schemeClr>
                </a:solidFill>
                <a:effectLst>
                  <a:outerShdw blurRad="38100" dist="38100" dir="2700000" algn="tl">
                    <a:srgbClr val="000000">
                      <a:alpha val="43137"/>
                    </a:srgbClr>
                  </a:outerShdw>
                </a:effectLst>
              </a:rPr>
              <a:t>Estimate the Future Value of a Soft Benefit</a:t>
            </a:r>
          </a:p>
          <a:p>
            <a:pPr algn="ctr"/>
            <a:r>
              <a:rPr lang="en-US" sz="2800" dirty="0">
                <a:solidFill>
                  <a:schemeClr val="accent1">
                    <a:lumMod val="60000"/>
                    <a:lumOff val="40000"/>
                  </a:schemeClr>
                </a:solidFill>
                <a:effectLst>
                  <a:outerShdw blurRad="38100" dist="38100" dir="2700000" algn="tl">
                    <a:srgbClr val="000000">
                      <a:alpha val="43137"/>
                    </a:srgbClr>
                  </a:outerShdw>
                </a:effectLst>
              </a:rPr>
              <a:t>Improving Customer Goodwill</a:t>
            </a:r>
          </a:p>
        </p:txBody>
      </p:sp>
      <p:sp>
        <p:nvSpPr>
          <p:cNvPr id="10" name="TextBox 9"/>
          <p:cNvSpPr txBox="1"/>
          <p:nvPr/>
        </p:nvSpPr>
        <p:spPr>
          <a:xfrm>
            <a:off x="982547" y="2491834"/>
            <a:ext cx="10315003"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Improving Customer Goodwill Actually Does Have a Monetary Value</a:t>
            </a:r>
            <a:endParaRPr lang="en-US" sz="2800" b="1" dirty="0">
              <a:solidFill>
                <a:schemeClr val="accent1">
                  <a:lumMod val="60000"/>
                  <a:lumOff val="40000"/>
                </a:schemeClr>
              </a:solidFill>
              <a:effectLst>
                <a:outerShdw blurRad="38100" dist="38100" dir="2700000" algn="tl">
                  <a:srgbClr val="000000">
                    <a:alpha val="43137"/>
                  </a:srgbClr>
                </a:outerShdw>
              </a:effectLst>
            </a:endParaRPr>
          </a:p>
        </p:txBody>
      </p:sp>
      <p:sp>
        <p:nvSpPr>
          <p:cNvPr id="3" name="Rectangle 2"/>
          <p:cNvSpPr/>
          <p:nvPr/>
        </p:nvSpPr>
        <p:spPr>
          <a:xfrm>
            <a:off x="2595892" y="3453595"/>
            <a:ext cx="6881884" cy="523220"/>
          </a:xfrm>
          <a:prstGeom prst="rect">
            <a:avLst/>
          </a:prstGeom>
        </p:spPr>
        <p:txBody>
          <a:bodyPr wrap="none">
            <a:spAutoFit/>
          </a:bodyPr>
          <a:lstStyle/>
          <a:p>
            <a:r>
              <a:rPr lang="en-US" sz="2800" b="1" dirty="0">
                <a:solidFill>
                  <a:schemeClr val="accent4">
                    <a:lumMod val="60000"/>
                    <a:lumOff val="40000"/>
                  </a:schemeClr>
                </a:solidFill>
                <a:effectLst>
                  <a:outerShdw blurRad="38100" dist="38100" dir="2700000" algn="tl">
                    <a:srgbClr val="000000">
                      <a:alpha val="43137"/>
                    </a:srgbClr>
                  </a:outerShdw>
                </a:effectLst>
              </a:rPr>
              <a:t>It is worth $43,500 Annually to your program</a:t>
            </a:r>
            <a:endParaRPr lang="en-US" sz="2800" dirty="0"/>
          </a:p>
        </p:txBody>
      </p:sp>
    </p:spTree>
    <p:extLst>
      <p:ext uri="{BB962C8B-B14F-4D97-AF65-F5344CB8AC3E}">
        <p14:creationId xmlns:p14="http://schemas.microsoft.com/office/powerpoint/2010/main" val="4064916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5207894" y="738501"/>
            <a:ext cx="1709442" cy="400110"/>
          </a:xfrm>
          <a:prstGeom prst="rect">
            <a:avLst/>
          </a:prstGeom>
        </p:spPr>
        <p:txBody>
          <a:bodyPr wrap="none">
            <a:spAutoFit/>
          </a:bodyPr>
          <a:lstStyle/>
          <a:p>
            <a:r>
              <a:rPr lang="en-US" sz="2000" b="1" dirty="0">
                <a:solidFill>
                  <a:schemeClr val="accent1">
                    <a:lumMod val="60000"/>
                    <a:lumOff val="40000"/>
                  </a:schemeClr>
                </a:solidFill>
              </a:rPr>
              <a:t>$45,000 (Cost)</a:t>
            </a:r>
          </a:p>
        </p:txBody>
      </p:sp>
      <p:sp>
        <p:nvSpPr>
          <p:cNvPr id="8" name="Rectangle 7"/>
          <p:cNvSpPr/>
          <p:nvPr/>
        </p:nvSpPr>
        <p:spPr>
          <a:xfrm>
            <a:off x="4629600" y="1046712"/>
            <a:ext cx="2855846" cy="400110"/>
          </a:xfrm>
          <a:prstGeom prst="rect">
            <a:avLst/>
          </a:prstGeom>
        </p:spPr>
        <p:txBody>
          <a:bodyPr wrap="none">
            <a:spAutoFit/>
          </a:bodyPr>
          <a:lstStyle/>
          <a:p>
            <a:r>
              <a:rPr lang="en-US" sz="2000" b="1" dirty="0">
                <a:solidFill>
                  <a:schemeClr val="accent1">
                    <a:lumMod val="60000"/>
                    <a:lumOff val="40000"/>
                  </a:schemeClr>
                </a:solidFill>
              </a:rPr>
              <a:t>$3,625 (Monthly Benefit)</a:t>
            </a:r>
          </a:p>
        </p:txBody>
      </p:sp>
      <p:cxnSp>
        <p:nvCxnSpPr>
          <p:cNvPr id="9" name="Straight Connector 8"/>
          <p:cNvCxnSpPr/>
          <p:nvPr/>
        </p:nvCxnSpPr>
        <p:spPr>
          <a:xfrm>
            <a:off x="4674213" y="1091620"/>
            <a:ext cx="2776804" cy="636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08384" y="744043"/>
            <a:ext cx="3344998" cy="707886"/>
          </a:xfrm>
          <a:prstGeom prst="rect">
            <a:avLst/>
          </a:prstGeom>
          <a:noFill/>
        </p:spPr>
        <p:txBody>
          <a:bodyPr wrap="square" rtlCol="0">
            <a:spAutoFit/>
          </a:bodyPr>
          <a:lstStyle/>
          <a:p>
            <a:r>
              <a:rPr lang="en-US" sz="2000" b="1" dirty="0">
                <a:solidFill>
                  <a:schemeClr val="accent1">
                    <a:lumMod val="60000"/>
                    <a:lumOff val="40000"/>
                  </a:schemeClr>
                </a:solidFill>
              </a:rPr>
              <a:t>12.4 Months</a:t>
            </a:r>
          </a:p>
          <a:p>
            <a:r>
              <a:rPr lang="en-US" sz="2000" b="1" dirty="0">
                <a:solidFill>
                  <a:schemeClr val="accent1">
                    <a:lumMod val="60000"/>
                    <a:lumOff val="40000"/>
                  </a:schemeClr>
                </a:solidFill>
              </a:rPr>
              <a:t>(1 year 3 mos.)</a:t>
            </a:r>
          </a:p>
        </p:txBody>
      </p:sp>
      <p:sp>
        <p:nvSpPr>
          <p:cNvPr id="12" name="Rectangle 11"/>
          <p:cNvSpPr/>
          <p:nvPr/>
        </p:nvSpPr>
        <p:spPr>
          <a:xfrm>
            <a:off x="2213599" y="1811882"/>
            <a:ext cx="1476751" cy="750975"/>
          </a:xfrm>
          <a:prstGeom prst="rect">
            <a:avLst/>
          </a:prstGeom>
        </p:spPr>
        <p:txBody>
          <a:bodyPr wrap="none">
            <a:spAutoFit/>
          </a:bodyPr>
          <a:lstStyle/>
          <a:p>
            <a:pPr algn="ctr">
              <a:lnSpc>
                <a:spcPct val="107000"/>
              </a:lnSpc>
              <a:spcAft>
                <a:spcPts val="800"/>
              </a:spcAft>
            </a:pPr>
            <a:r>
              <a:rPr lang="en-US" sz="2000" b="1" dirty="0">
                <a:solidFill>
                  <a:schemeClr val="bg1"/>
                </a:solidFill>
                <a:ea typeface="Calibri" panose="020F0502020204030204" pitchFamily="34" charset="0"/>
                <a:cs typeface="Times New Roman" panose="02020603050405020304" pitchFamily="18" charset="0"/>
              </a:rPr>
              <a:t>Benefit Cost</a:t>
            </a:r>
            <a:br>
              <a:rPr lang="en-US" sz="2000" b="1" dirty="0">
                <a:solidFill>
                  <a:schemeClr val="bg1"/>
                </a:solidFill>
                <a:ea typeface="Calibri" panose="020F0502020204030204" pitchFamily="34" charset="0"/>
                <a:cs typeface="Times New Roman" panose="02020603050405020304" pitchFamily="18" charset="0"/>
              </a:rPr>
            </a:br>
            <a:r>
              <a:rPr lang="en-US" sz="2000" b="1" dirty="0">
                <a:solidFill>
                  <a:schemeClr val="bg1"/>
                </a:solidFill>
                <a:ea typeface="Calibri" panose="020F0502020204030204" pitchFamily="34" charset="0"/>
                <a:cs typeface="Times New Roman" panose="02020603050405020304" pitchFamily="18" charset="0"/>
              </a:rPr>
              <a:t>Ratio (BCR)</a:t>
            </a:r>
          </a:p>
        </p:txBody>
      </p:sp>
      <p:sp>
        <p:nvSpPr>
          <p:cNvPr id="13" name="Rectangle 12"/>
          <p:cNvSpPr/>
          <p:nvPr/>
        </p:nvSpPr>
        <p:spPr>
          <a:xfrm>
            <a:off x="5156598" y="2203806"/>
            <a:ext cx="1812035" cy="421654"/>
          </a:xfrm>
          <a:prstGeom prst="rect">
            <a:avLst/>
          </a:prstGeom>
        </p:spPr>
        <p:txBody>
          <a:bodyPr wrap="none">
            <a:spAutoFit/>
          </a:bodyPr>
          <a:lstStyle/>
          <a:p>
            <a:pPr>
              <a:lnSpc>
                <a:spcPct val="107000"/>
              </a:lnSpc>
              <a:spcAft>
                <a:spcPts val="800"/>
              </a:spcAft>
            </a:pPr>
            <a:r>
              <a:rPr lang="en-US" sz="2000" b="1" dirty="0">
                <a:solidFill>
                  <a:schemeClr val="bg1"/>
                </a:solidFill>
                <a:ea typeface="Calibri" panose="020F0502020204030204" pitchFamily="34" charset="0"/>
                <a:cs typeface="Times New Roman" panose="02020603050405020304" pitchFamily="18" charset="0"/>
              </a:rPr>
              <a:t>$45,000 (Costs)</a:t>
            </a:r>
          </a:p>
        </p:txBody>
      </p:sp>
      <p:sp>
        <p:nvSpPr>
          <p:cNvPr id="14" name="Rectangle 13"/>
          <p:cNvSpPr/>
          <p:nvPr/>
        </p:nvSpPr>
        <p:spPr>
          <a:xfrm>
            <a:off x="4658256" y="1839074"/>
            <a:ext cx="2808718" cy="400110"/>
          </a:xfrm>
          <a:prstGeom prst="rect">
            <a:avLst/>
          </a:prstGeom>
        </p:spPr>
        <p:txBody>
          <a:bodyPr wrap="none">
            <a:spAutoFit/>
          </a:bodyPr>
          <a:lstStyle/>
          <a:p>
            <a:r>
              <a:rPr lang="en-US" sz="2000" b="1" dirty="0">
                <a:solidFill>
                  <a:schemeClr val="bg1"/>
                </a:solidFill>
                <a:ea typeface="Calibri" panose="020F0502020204030204" pitchFamily="34" charset="0"/>
                <a:cs typeface="Times New Roman" panose="02020603050405020304" pitchFamily="18" charset="0"/>
              </a:rPr>
              <a:t>$261,000 (Benefits) </a:t>
            </a:r>
            <a:r>
              <a:rPr lang="en-US" sz="2000" b="1" baseline="30000" dirty="0">
                <a:solidFill>
                  <a:schemeClr val="bg1"/>
                </a:solidFill>
                <a:ea typeface="Calibri" panose="020F0502020204030204" pitchFamily="34" charset="0"/>
                <a:cs typeface="Times New Roman" panose="02020603050405020304" pitchFamily="18" charset="0"/>
              </a:rPr>
              <a:t>6 Years</a:t>
            </a:r>
            <a:endParaRPr lang="en-US" sz="2000" b="1" baseline="30000" dirty="0">
              <a:solidFill>
                <a:schemeClr val="bg1"/>
              </a:solidFill>
            </a:endParaRPr>
          </a:p>
        </p:txBody>
      </p:sp>
      <p:sp>
        <p:nvSpPr>
          <p:cNvPr id="16" name="Rectangle 15"/>
          <p:cNvSpPr/>
          <p:nvPr/>
        </p:nvSpPr>
        <p:spPr>
          <a:xfrm>
            <a:off x="8114334" y="1728170"/>
            <a:ext cx="2207399" cy="1015663"/>
          </a:xfrm>
          <a:prstGeom prst="rect">
            <a:avLst/>
          </a:prstGeom>
        </p:spPr>
        <p:txBody>
          <a:bodyPr wrap="none">
            <a:spAutoFit/>
          </a:bodyPr>
          <a:lstStyle/>
          <a:p>
            <a:r>
              <a:rPr lang="en-US" sz="2000" b="1" dirty="0">
                <a:solidFill>
                  <a:schemeClr val="bg1"/>
                </a:solidFill>
                <a:ea typeface="Calibri" panose="020F0502020204030204" pitchFamily="34" charset="0"/>
                <a:cs typeface="Times New Roman" panose="02020603050405020304" pitchFamily="18" charset="0"/>
              </a:rPr>
              <a:t>     $5.80 in Benefit </a:t>
            </a:r>
          </a:p>
          <a:p>
            <a:r>
              <a:rPr lang="en-US" sz="2000" b="1" dirty="0">
                <a:solidFill>
                  <a:schemeClr val="bg1"/>
                </a:solidFill>
                <a:ea typeface="Calibri" panose="020F0502020204030204" pitchFamily="34" charset="0"/>
                <a:cs typeface="Times New Roman" panose="02020603050405020304" pitchFamily="18" charset="0"/>
              </a:rPr>
              <a:t>=   for each $1.00 </a:t>
            </a:r>
          </a:p>
          <a:p>
            <a:r>
              <a:rPr lang="en-US" sz="2000" b="1" dirty="0">
                <a:solidFill>
                  <a:schemeClr val="bg1"/>
                </a:solidFill>
                <a:ea typeface="Calibri" panose="020F0502020204030204" pitchFamily="34" charset="0"/>
                <a:cs typeface="Times New Roman" panose="02020603050405020304" pitchFamily="18" charset="0"/>
              </a:rPr>
              <a:t>     invested</a:t>
            </a:r>
            <a:endParaRPr lang="en-US" sz="2000" b="1" dirty="0">
              <a:solidFill>
                <a:schemeClr val="bg1"/>
              </a:solidFill>
            </a:endParaRPr>
          </a:p>
        </p:txBody>
      </p:sp>
      <p:sp>
        <p:nvSpPr>
          <p:cNvPr id="17" name="Rectangle 16"/>
          <p:cNvSpPr/>
          <p:nvPr/>
        </p:nvSpPr>
        <p:spPr>
          <a:xfrm>
            <a:off x="4113618" y="2034827"/>
            <a:ext cx="312906" cy="421654"/>
          </a:xfrm>
          <a:prstGeom prst="rect">
            <a:avLst/>
          </a:prstGeom>
        </p:spPr>
        <p:txBody>
          <a:bodyPr wrap="none">
            <a:spAutoFit/>
          </a:bodyPr>
          <a:lstStyle/>
          <a:p>
            <a:pPr>
              <a:lnSpc>
                <a:spcPct val="107000"/>
              </a:lnSpc>
              <a:spcAft>
                <a:spcPts val="800"/>
              </a:spcAft>
            </a:pPr>
            <a:r>
              <a:rPr lang="en-US" sz="2000" b="1" dirty="0">
                <a:solidFill>
                  <a:schemeClr val="bg1"/>
                </a:solidFill>
                <a:ea typeface="Calibri" panose="020F0502020204030204" pitchFamily="34" charset="0"/>
                <a:cs typeface="Times New Roman" panose="02020603050405020304" pitchFamily="18" charset="0"/>
              </a:rPr>
              <a:t>=</a:t>
            </a:r>
          </a:p>
        </p:txBody>
      </p:sp>
      <p:sp>
        <p:nvSpPr>
          <p:cNvPr id="18" name="Rectangle 17"/>
          <p:cNvSpPr/>
          <p:nvPr/>
        </p:nvSpPr>
        <p:spPr>
          <a:xfrm>
            <a:off x="8044832" y="873300"/>
            <a:ext cx="428322" cy="400110"/>
          </a:xfrm>
          <a:prstGeom prst="rect">
            <a:avLst/>
          </a:prstGeom>
        </p:spPr>
        <p:txBody>
          <a:bodyPr wrap="none">
            <a:spAutoFit/>
          </a:bodyPr>
          <a:lstStyle/>
          <a:p>
            <a:r>
              <a:rPr lang="en-US" sz="2000" b="1" dirty="0">
                <a:solidFill>
                  <a:schemeClr val="accent1">
                    <a:lumMod val="60000"/>
                    <a:lumOff val="40000"/>
                  </a:schemeClr>
                </a:solidFill>
              </a:rPr>
              <a:t> = </a:t>
            </a:r>
            <a:endParaRPr lang="en-US" sz="2000" dirty="0"/>
          </a:p>
        </p:txBody>
      </p:sp>
      <p:sp>
        <p:nvSpPr>
          <p:cNvPr id="19" name="TextBox 18"/>
          <p:cNvSpPr txBox="1"/>
          <p:nvPr/>
        </p:nvSpPr>
        <p:spPr>
          <a:xfrm>
            <a:off x="240333" y="112056"/>
            <a:ext cx="3391698" cy="369332"/>
          </a:xfrm>
          <a:prstGeom prst="rect">
            <a:avLst/>
          </a:prstGeom>
          <a:noFill/>
        </p:spPr>
        <p:txBody>
          <a:bodyPr wrap="none" rtlCol="0">
            <a:spAutoFit/>
          </a:bodyPr>
          <a:lstStyle/>
          <a:p>
            <a:pPr algn="r"/>
            <a:r>
              <a:rPr lang="en-US" b="1" dirty="0">
                <a:solidFill>
                  <a:schemeClr val="bg1"/>
                </a:solidFill>
                <a:effectLst>
                  <a:outerShdw blurRad="38100" dist="38100" dir="2700000" algn="tl">
                    <a:srgbClr val="000000">
                      <a:alpha val="43137"/>
                    </a:srgbClr>
                  </a:outerShdw>
                </a:effectLst>
              </a:rPr>
              <a:t>Cost of Database Server:  </a:t>
            </a:r>
            <a:r>
              <a:rPr lang="en-US" b="1" dirty="0">
                <a:solidFill>
                  <a:schemeClr val="accent4">
                    <a:lumMod val="60000"/>
                    <a:lumOff val="40000"/>
                  </a:schemeClr>
                </a:solidFill>
                <a:effectLst>
                  <a:outerShdw blurRad="38100" dist="38100" dir="2700000" algn="tl">
                    <a:srgbClr val="000000">
                      <a:alpha val="43137"/>
                    </a:srgbClr>
                  </a:outerShdw>
                </a:effectLst>
              </a:rPr>
              <a:t>$45,000</a:t>
            </a:r>
          </a:p>
        </p:txBody>
      </p:sp>
      <p:cxnSp>
        <p:nvCxnSpPr>
          <p:cNvPr id="20" name="Straight Connector 19"/>
          <p:cNvCxnSpPr/>
          <p:nvPr/>
        </p:nvCxnSpPr>
        <p:spPr>
          <a:xfrm>
            <a:off x="4674213" y="2239376"/>
            <a:ext cx="2776804" cy="63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36182" y="893797"/>
            <a:ext cx="3024108" cy="400110"/>
          </a:xfrm>
          <a:prstGeom prst="rect">
            <a:avLst/>
          </a:prstGeom>
          <a:noFill/>
        </p:spPr>
        <p:txBody>
          <a:bodyPr wrap="square" rtlCol="0">
            <a:spAutoFit/>
          </a:bodyPr>
          <a:lstStyle/>
          <a:p>
            <a:r>
              <a:rPr lang="en-US" sz="2000" b="1" dirty="0">
                <a:solidFill>
                  <a:schemeClr val="accent1">
                    <a:lumMod val="60000"/>
                    <a:lumOff val="40000"/>
                  </a:schemeClr>
                </a:solidFill>
              </a:rPr>
              <a:t>Payback Period          =</a:t>
            </a:r>
          </a:p>
        </p:txBody>
      </p:sp>
      <p:sp>
        <p:nvSpPr>
          <p:cNvPr id="2" name="Rectangle 1"/>
          <p:cNvSpPr/>
          <p:nvPr/>
        </p:nvSpPr>
        <p:spPr>
          <a:xfrm>
            <a:off x="3647590" y="112056"/>
            <a:ext cx="2573332" cy="369332"/>
          </a:xfrm>
          <a:prstGeom prst="rect">
            <a:avLst/>
          </a:prstGeom>
        </p:spPr>
        <p:txBody>
          <a:bodyPr wrap="none">
            <a:spAutoFit/>
          </a:bodyPr>
          <a:lstStyle/>
          <a:p>
            <a:pPr algn="r"/>
            <a:r>
              <a:rPr lang="en-US" b="1" dirty="0">
                <a:solidFill>
                  <a:schemeClr val="bg1"/>
                </a:solidFill>
                <a:effectLst>
                  <a:outerShdw blurRad="38100" dist="38100" dir="2700000" algn="tl">
                    <a:srgbClr val="000000">
                      <a:alpha val="43137"/>
                    </a:srgbClr>
                  </a:outerShdw>
                </a:effectLst>
              </a:rPr>
              <a:t>Life of Solution:    </a:t>
            </a:r>
            <a:r>
              <a:rPr lang="en-US" b="1" dirty="0">
                <a:solidFill>
                  <a:schemeClr val="accent4">
                    <a:lumMod val="60000"/>
                    <a:lumOff val="40000"/>
                  </a:schemeClr>
                </a:solidFill>
                <a:effectLst>
                  <a:outerShdw blurRad="38100" dist="38100" dir="2700000" algn="tl">
                    <a:srgbClr val="000000">
                      <a:alpha val="43137"/>
                    </a:srgbClr>
                  </a:outerShdw>
                </a:effectLst>
              </a:rPr>
              <a:t>6 years</a:t>
            </a:r>
          </a:p>
        </p:txBody>
      </p:sp>
      <p:cxnSp>
        <p:nvCxnSpPr>
          <p:cNvPr id="4" name="Straight Connector 3"/>
          <p:cNvCxnSpPr/>
          <p:nvPr/>
        </p:nvCxnSpPr>
        <p:spPr>
          <a:xfrm>
            <a:off x="0" y="3331030"/>
            <a:ext cx="121920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69047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5207894" y="738501"/>
            <a:ext cx="1709442" cy="400110"/>
          </a:xfrm>
          <a:prstGeom prst="rect">
            <a:avLst/>
          </a:prstGeom>
        </p:spPr>
        <p:txBody>
          <a:bodyPr wrap="none">
            <a:spAutoFit/>
          </a:bodyPr>
          <a:lstStyle/>
          <a:p>
            <a:r>
              <a:rPr lang="en-US" sz="2000" b="1" dirty="0">
                <a:solidFill>
                  <a:schemeClr val="accent1">
                    <a:lumMod val="60000"/>
                    <a:lumOff val="40000"/>
                  </a:schemeClr>
                </a:solidFill>
              </a:rPr>
              <a:t>$45,000 (Cost)</a:t>
            </a:r>
          </a:p>
        </p:txBody>
      </p:sp>
      <p:sp>
        <p:nvSpPr>
          <p:cNvPr id="8" name="Rectangle 7"/>
          <p:cNvSpPr/>
          <p:nvPr/>
        </p:nvSpPr>
        <p:spPr>
          <a:xfrm>
            <a:off x="4629600" y="1046712"/>
            <a:ext cx="2855846" cy="400110"/>
          </a:xfrm>
          <a:prstGeom prst="rect">
            <a:avLst/>
          </a:prstGeom>
        </p:spPr>
        <p:txBody>
          <a:bodyPr wrap="none">
            <a:spAutoFit/>
          </a:bodyPr>
          <a:lstStyle/>
          <a:p>
            <a:r>
              <a:rPr lang="en-US" sz="2000" b="1" dirty="0">
                <a:solidFill>
                  <a:schemeClr val="accent1">
                    <a:lumMod val="60000"/>
                    <a:lumOff val="40000"/>
                  </a:schemeClr>
                </a:solidFill>
              </a:rPr>
              <a:t>$3,625 (Monthly Benefit)</a:t>
            </a:r>
          </a:p>
        </p:txBody>
      </p:sp>
      <p:cxnSp>
        <p:nvCxnSpPr>
          <p:cNvPr id="9" name="Straight Connector 8"/>
          <p:cNvCxnSpPr/>
          <p:nvPr/>
        </p:nvCxnSpPr>
        <p:spPr>
          <a:xfrm>
            <a:off x="4674213" y="1091620"/>
            <a:ext cx="2776804" cy="636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08384" y="744043"/>
            <a:ext cx="3344998" cy="707886"/>
          </a:xfrm>
          <a:prstGeom prst="rect">
            <a:avLst/>
          </a:prstGeom>
          <a:noFill/>
        </p:spPr>
        <p:txBody>
          <a:bodyPr wrap="square" rtlCol="0">
            <a:spAutoFit/>
          </a:bodyPr>
          <a:lstStyle/>
          <a:p>
            <a:r>
              <a:rPr lang="en-US" sz="2000" b="1" dirty="0">
                <a:solidFill>
                  <a:schemeClr val="accent1">
                    <a:lumMod val="60000"/>
                    <a:lumOff val="40000"/>
                  </a:schemeClr>
                </a:solidFill>
              </a:rPr>
              <a:t>12.4 Months</a:t>
            </a:r>
          </a:p>
          <a:p>
            <a:r>
              <a:rPr lang="en-US" sz="2000" b="1" dirty="0">
                <a:solidFill>
                  <a:schemeClr val="accent1">
                    <a:lumMod val="60000"/>
                    <a:lumOff val="40000"/>
                  </a:schemeClr>
                </a:solidFill>
              </a:rPr>
              <a:t>(1 year 3 mos.)</a:t>
            </a:r>
          </a:p>
        </p:txBody>
      </p:sp>
      <p:sp>
        <p:nvSpPr>
          <p:cNvPr id="12" name="Rectangle 11"/>
          <p:cNvSpPr/>
          <p:nvPr/>
        </p:nvSpPr>
        <p:spPr>
          <a:xfrm>
            <a:off x="2213599" y="1811882"/>
            <a:ext cx="1476751" cy="750975"/>
          </a:xfrm>
          <a:prstGeom prst="rect">
            <a:avLst/>
          </a:prstGeom>
        </p:spPr>
        <p:txBody>
          <a:bodyPr wrap="none">
            <a:spAutoFit/>
          </a:bodyPr>
          <a:lstStyle/>
          <a:p>
            <a:pPr algn="ctr">
              <a:lnSpc>
                <a:spcPct val="107000"/>
              </a:lnSpc>
              <a:spcAft>
                <a:spcPts val="800"/>
              </a:spcAft>
            </a:pPr>
            <a:r>
              <a:rPr lang="en-US" sz="2000" b="1" dirty="0">
                <a:solidFill>
                  <a:schemeClr val="bg1"/>
                </a:solidFill>
                <a:ea typeface="Calibri" panose="020F0502020204030204" pitchFamily="34" charset="0"/>
                <a:cs typeface="Times New Roman" panose="02020603050405020304" pitchFamily="18" charset="0"/>
              </a:rPr>
              <a:t>Benefit Cost</a:t>
            </a:r>
            <a:br>
              <a:rPr lang="en-US" sz="2000" b="1" dirty="0">
                <a:solidFill>
                  <a:schemeClr val="bg1"/>
                </a:solidFill>
                <a:ea typeface="Calibri" panose="020F0502020204030204" pitchFamily="34" charset="0"/>
                <a:cs typeface="Times New Roman" panose="02020603050405020304" pitchFamily="18" charset="0"/>
              </a:rPr>
            </a:br>
            <a:r>
              <a:rPr lang="en-US" sz="2000" b="1" dirty="0">
                <a:solidFill>
                  <a:schemeClr val="bg1"/>
                </a:solidFill>
                <a:ea typeface="Calibri" panose="020F0502020204030204" pitchFamily="34" charset="0"/>
                <a:cs typeface="Times New Roman" panose="02020603050405020304" pitchFamily="18" charset="0"/>
              </a:rPr>
              <a:t>Ratio (BCR)</a:t>
            </a:r>
          </a:p>
        </p:txBody>
      </p:sp>
      <p:sp>
        <p:nvSpPr>
          <p:cNvPr id="13" name="Rectangle 12"/>
          <p:cNvSpPr/>
          <p:nvPr/>
        </p:nvSpPr>
        <p:spPr>
          <a:xfrm>
            <a:off x="5156598" y="2203806"/>
            <a:ext cx="1812035" cy="421654"/>
          </a:xfrm>
          <a:prstGeom prst="rect">
            <a:avLst/>
          </a:prstGeom>
        </p:spPr>
        <p:txBody>
          <a:bodyPr wrap="none">
            <a:spAutoFit/>
          </a:bodyPr>
          <a:lstStyle/>
          <a:p>
            <a:pPr>
              <a:lnSpc>
                <a:spcPct val="107000"/>
              </a:lnSpc>
              <a:spcAft>
                <a:spcPts val="800"/>
              </a:spcAft>
            </a:pPr>
            <a:r>
              <a:rPr lang="en-US" sz="2000" b="1" dirty="0">
                <a:solidFill>
                  <a:schemeClr val="bg1"/>
                </a:solidFill>
                <a:ea typeface="Calibri" panose="020F0502020204030204" pitchFamily="34" charset="0"/>
                <a:cs typeface="Times New Roman" panose="02020603050405020304" pitchFamily="18" charset="0"/>
              </a:rPr>
              <a:t>$45,000 (Costs)</a:t>
            </a:r>
          </a:p>
        </p:txBody>
      </p:sp>
      <p:sp>
        <p:nvSpPr>
          <p:cNvPr id="14" name="Rectangle 13"/>
          <p:cNvSpPr/>
          <p:nvPr/>
        </p:nvSpPr>
        <p:spPr>
          <a:xfrm>
            <a:off x="4658256" y="1839074"/>
            <a:ext cx="2808718" cy="400110"/>
          </a:xfrm>
          <a:prstGeom prst="rect">
            <a:avLst/>
          </a:prstGeom>
        </p:spPr>
        <p:txBody>
          <a:bodyPr wrap="none">
            <a:spAutoFit/>
          </a:bodyPr>
          <a:lstStyle/>
          <a:p>
            <a:r>
              <a:rPr lang="en-US" sz="2000" b="1" dirty="0">
                <a:solidFill>
                  <a:schemeClr val="bg1"/>
                </a:solidFill>
                <a:ea typeface="Calibri" panose="020F0502020204030204" pitchFamily="34" charset="0"/>
                <a:cs typeface="Times New Roman" panose="02020603050405020304" pitchFamily="18" charset="0"/>
              </a:rPr>
              <a:t>$261,000 (Benefits) </a:t>
            </a:r>
            <a:r>
              <a:rPr lang="en-US" sz="2000" b="1" baseline="30000" dirty="0">
                <a:solidFill>
                  <a:schemeClr val="bg1"/>
                </a:solidFill>
                <a:ea typeface="Calibri" panose="020F0502020204030204" pitchFamily="34" charset="0"/>
                <a:cs typeface="Times New Roman" panose="02020603050405020304" pitchFamily="18" charset="0"/>
              </a:rPr>
              <a:t>6 Years</a:t>
            </a:r>
            <a:endParaRPr lang="en-US" sz="2000" b="1" baseline="30000" dirty="0">
              <a:solidFill>
                <a:schemeClr val="bg1"/>
              </a:solidFill>
            </a:endParaRPr>
          </a:p>
        </p:txBody>
      </p:sp>
      <p:sp>
        <p:nvSpPr>
          <p:cNvPr id="16" name="Rectangle 15"/>
          <p:cNvSpPr/>
          <p:nvPr/>
        </p:nvSpPr>
        <p:spPr>
          <a:xfrm>
            <a:off x="8114334" y="1728170"/>
            <a:ext cx="2207399" cy="1015663"/>
          </a:xfrm>
          <a:prstGeom prst="rect">
            <a:avLst/>
          </a:prstGeom>
        </p:spPr>
        <p:txBody>
          <a:bodyPr wrap="none">
            <a:spAutoFit/>
          </a:bodyPr>
          <a:lstStyle/>
          <a:p>
            <a:r>
              <a:rPr lang="en-US" sz="2000" b="1" dirty="0">
                <a:solidFill>
                  <a:schemeClr val="bg1"/>
                </a:solidFill>
                <a:ea typeface="Calibri" panose="020F0502020204030204" pitchFamily="34" charset="0"/>
                <a:cs typeface="Times New Roman" panose="02020603050405020304" pitchFamily="18" charset="0"/>
              </a:rPr>
              <a:t>     $5.80 in Benefit </a:t>
            </a:r>
          </a:p>
          <a:p>
            <a:r>
              <a:rPr lang="en-US" sz="2000" b="1" dirty="0">
                <a:solidFill>
                  <a:schemeClr val="bg1"/>
                </a:solidFill>
                <a:ea typeface="Calibri" panose="020F0502020204030204" pitchFamily="34" charset="0"/>
                <a:cs typeface="Times New Roman" panose="02020603050405020304" pitchFamily="18" charset="0"/>
              </a:rPr>
              <a:t>=   for each $1.00 </a:t>
            </a:r>
          </a:p>
          <a:p>
            <a:r>
              <a:rPr lang="en-US" sz="2000" b="1" dirty="0">
                <a:solidFill>
                  <a:schemeClr val="bg1"/>
                </a:solidFill>
                <a:ea typeface="Calibri" panose="020F0502020204030204" pitchFamily="34" charset="0"/>
                <a:cs typeface="Times New Roman" panose="02020603050405020304" pitchFamily="18" charset="0"/>
              </a:rPr>
              <a:t>     invested</a:t>
            </a:r>
            <a:endParaRPr lang="en-US" sz="2000" b="1" dirty="0">
              <a:solidFill>
                <a:schemeClr val="bg1"/>
              </a:solidFill>
            </a:endParaRPr>
          </a:p>
        </p:txBody>
      </p:sp>
      <p:sp>
        <p:nvSpPr>
          <p:cNvPr id="17" name="Rectangle 16"/>
          <p:cNvSpPr/>
          <p:nvPr/>
        </p:nvSpPr>
        <p:spPr>
          <a:xfrm>
            <a:off x="4113618" y="2034827"/>
            <a:ext cx="312906" cy="421654"/>
          </a:xfrm>
          <a:prstGeom prst="rect">
            <a:avLst/>
          </a:prstGeom>
        </p:spPr>
        <p:txBody>
          <a:bodyPr wrap="none">
            <a:spAutoFit/>
          </a:bodyPr>
          <a:lstStyle/>
          <a:p>
            <a:pPr>
              <a:lnSpc>
                <a:spcPct val="107000"/>
              </a:lnSpc>
              <a:spcAft>
                <a:spcPts val="800"/>
              </a:spcAft>
            </a:pPr>
            <a:r>
              <a:rPr lang="en-US" sz="2000" b="1" dirty="0">
                <a:solidFill>
                  <a:schemeClr val="bg1"/>
                </a:solidFill>
                <a:ea typeface="Calibri" panose="020F0502020204030204" pitchFamily="34" charset="0"/>
                <a:cs typeface="Times New Roman" panose="02020603050405020304" pitchFamily="18" charset="0"/>
              </a:rPr>
              <a:t>=</a:t>
            </a:r>
          </a:p>
        </p:txBody>
      </p:sp>
      <p:sp>
        <p:nvSpPr>
          <p:cNvPr id="18" name="Rectangle 17"/>
          <p:cNvSpPr/>
          <p:nvPr/>
        </p:nvSpPr>
        <p:spPr>
          <a:xfrm>
            <a:off x="8044832" y="873300"/>
            <a:ext cx="428322" cy="400110"/>
          </a:xfrm>
          <a:prstGeom prst="rect">
            <a:avLst/>
          </a:prstGeom>
        </p:spPr>
        <p:txBody>
          <a:bodyPr wrap="none">
            <a:spAutoFit/>
          </a:bodyPr>
          <a:lstStyle/>
          <a:p>
            <a:r>
              <a:rPr lang="en-US" sz="2000" b="1" dirty="0">
                <a:solidFill>
                  <a:schemeClr val="accent1">
                    <a:lumMod val="60000"/>
                    <a:lumOff val="40000"/>
                  </a:schemeClr>
                </a:solidFill>
              </a:rPr>
              <a:t> = </a:t>
            </a:r>
            <a:endParaRPr lang="en-US" sz="2000" dirty="0"/>
          </a:p>
        </p:txBody>
      </p:sp>
      <p:sp>
        <p:nvSpPr>
          <p:cNvPr id="19" name="TextBox 18"/>
          <p:cNvSpPr txBox="1"/>
          <p:nvPr/>
        </p:nvSpPr>
        <p:spPr>
          <a:xfrm>
            <a:off x="240333" y="112056"/>
            <a:ext cx="3391698" cy="369332"/>
          </a:xfrm>
          <a:prstGeom prst="rect">
            <a:avLst/>
          </a:prstGeom>
          <a:noFill/>
        </p:spPr>
        <p:txBody>
          <a:bodyPr wrap="none" rtlCol="0">
            <a:spAutoFit/>
          </a:bodyPr>
          <a:lstStyle/>
          <a:p>
            <a:pPr algn="r"/>
            <a:r>
              <a:rPr lang="en-US" b="1" dirty="0">
                <a:solidFill>
                  <a:schemeClr val="bg1"/>
                </a:solidFill>
                <a:effectLst>
                  <a:outerShdw blurRad="38100" dist="38100" dir="2700000" algn="tl">
                    <a:srgbClr val="000000">
                      <a:alpha val="43137"/>
                    </a:srgbClr>
                  </a:outerShdw>
                </a:effectLst>
              </a:rPr>
              <a:t>Cost of Database Server:  </a:t>
            </a:r>
            <a:r>
              <a:rPr lang="en-US" b="1" dirty="0">
                <a:solidFill>
                  <a:schemeClr val="accent4">
                    <a:lumMod val="60000"/>
                    <a:lumOff val="40000"/>
                  </a:schemeClr>
                </a:solidFill>
                <a:effectLst>
                  <a:outerShdw blurRad="38100" dist="38100" dir="2700000" algn="tl">
                    <a:srgbClr val="000000">
                      <a:alpha val="43137"/>
                    </a:srgbClr>
                  </a:outerShdw>
                </a:effectLst>
              </a:rPr>
              <a:t>$45,000</a:t>
            </a:r>
          </a:p>
        </p:txBody>
      </p:sp>
      <p:cxnSp>
        <p:nvCxnSpPr>
          <p:cNvPr id="20" name="Straight Connector 19"/>
          <p:cNvCxnSpPr/>
          <p:nvPr/>
        </p:nvCxnSpPr>
        <p:spPr>
          <a:xfrm>
            <a:off x="4674213" y="2239376"/>
            <a:ext cx="2776804" cy="63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40800" y="4665865"/>
            <a:ext cx="3024108" cy="400110"/>
          </a:xfrm>
          <a:prstGeom prst="rect">
            <a:avLst/>
          </a:prstGeom>
          <a:noFill/>
        </p:spPr>
        <p:txBody>
          <a:bodyPr wrap="square" rtlCol="0">
            <a:spAutoFit/>
          </a:bodyPr>
          <a:lstStyle/>
          <a:p>
            <a:r>
              <a:rPr lang="en-US" sz="2000" b="1" dirty="0">
                <a:solidFill>
                  <a:schemeClr val="accent1">
                    <a:lumMod val="60000"/>
                    <a:lumOff val="40000"/>
                  </a:schemeClr>
                </a:solidFill>
              </a:rPr>
              <a:t>Payback Period          =</a:t>
            </a:r>
          </a:p>
        </p:txBody>
      </p:sp>
      <p:sp>
        <p:nvSpPr>
          <p:cNvPr id="21" name="Rectangle 20"/>
          <p:cNvSpPr/>
          <p:nvPr/>
        </p:nvSpPr>
        <p:spPr>
          <a:xfrm>
            <a:off x="5207894" y="4532592"/>
            <a:ext cx="1709442" cy="400110"/>
          </a:xfrm>
          <a:prstGeom prst="rect">
            <a:avLst/>
          </a:prstGeom>
        </p:spPr>
        <p:txBody>
          <a:bodyPr wrap="none">
            <a:spAutoFit/>
          </a:bodyPr>
          <a:lstStyle/>
          <a:p>
            <a:r>
              <a:rPr lang="en-US" sz="2000" b="1" dirty="0">
                <a:solidFill>
                  <a:schemeClr val="accent1">
                    <a:lumMod val="60000"/>
                    <a:lumOff val="40000"/>
                  </a:schemeClr>
                </a:solidFill>
              </a:rPr>
              <a:t>$50,000 (Cost)</a:t>
            </a:r>
          </a:p>
        </p:txBody>
      </p:sp>
      <p:sp>
        <p:nvSpPr>
          <p:cNvPr id="22" name="Rectangle 21"/>
          <p:cNvSpPr/>
          <p:nvPr/>
        </p:nvSpPr>
        <p:spPr>
          <a:xfrm>
            <a:off x="4732475" y="4826836"/>
            <a:ext cx="2660280" cy="400110"/>
          </a:xfrm>
          <a:prstGeom prst="rect">
            <a:avLst/>
          </a:prstGeom>
        </p:spPr>
        <p:txBody>
          <a:bodyPr wrap="none">
            <a:spAutoFit/>
          </a:bodyPr>
          <a:lstStyle/>
          <a:p>
            <a:r>
              <a:rPr lang="en-US" sz="2000" b="1" dirty="0">
                <a:solidFill>
                  <a:schemeClr val="accent1">
                    <a:lumMod val="60000"/>
                    <a:lumOff val="40000"/>
                  </a:schemeClr>
                </a:solidFill>
              </a:rPr>
              <a:t>$500 (Monthly Benefit)</a:t>
            </a:r>
          </a:p>
        </p:txBody>
      </p:sp>
      <p:sp>
        <p:nvSpPr>
          <p:cNvPr id="24" name="TextBox 23"/>
          <p:cNvSpPr txBox="1"/>
          <p:nvPr/>
        </p:nvSpPr>
        <p:spPr>
          <a:xfrm>
            <a:off x="8408384" y="4402678"/>
            <a:ext cx="3344998" cy="707886"/>
          </a:xfrm>
          <a:prstGeom prst="rect">
            <a:avLst/>
          </a:prstGeom>
          <a:noFill/>
        </p:spPr>
        <p:txBody>
          <a:bodyPr wrap="square" rtlCol="0">
            <a:spAutoFit/>
          </a:bodyPr>
          <a:lstStyle/>
          <a:p>
            <a:r>
              <a:rPr lang="en-US" sz="2000" b="1" dirty="0">
                <a:solidFill>
                  <a:schemeClr val="accent1">
                    <a:lumMod val="60000"/>
                    <a:lumOff val="40000"/>
                  </a:schemeClr>
                </a:solidFill>
              </a:rPr>
              <a:t>100 Months</a:t>
            </a:r>
          </a:p>
          <a:p>
            <a:r>
              <a:rPr lang="en-US" sz="2000" b="1" dirty="0">
                <a:solidFill>
                  <a:schemeClr val="accent1">
                    <a:lumMod val="60000"/>
                    <a:lumOff val="40000"/>
                  </a:schemeClr>
                </a:solidFill>
              </a:rPr>
              <a:t>(8 years 4 mos.)</a:t>
            </a:r>
          </a:p>
        </p:txBody>
      </p:sp>
      <p:sp>
        <p:nvSpPr>
          <p:cNvPr id="25" name="Rectangle 24"/>
          <p:cNvSpPr/>
          <p:nvPr/>
        </p:nvSpPr>
        <p:spPr>
          <a:xfrm>
            <a:off x="2216584" y="5621427"/>
            <a:ext cx="1476751" cy="750975"/>
          </a:xfrm>
          <a:prstGeom prst="rect">
            <a:avLst/>
          </a:prstGeom>
        </p:spPr>
        <p:txBody>
          <a:bodyPr wrap="none">
            <a:spAutoFit/>
          </a:bodyPr>
          <a:lstStyle/>
          <a:p>
            <a:pPr algn="ctr">
              <a:lnSpc>
                <a:spcPct val="107000"/>
              </a:lnSpc>
              <a:spcAft>
                <a:spcPts val="800"/>
              </a:spcAft>
            </a:pPr>
            <a:r>
              <a:rPr lang="en-US" sz="2000" b="1" dirty="0">
                <a:solidFill>
                  <a:schemeClr val="bg1"/>
                </a:solidFill>
                <a:ea typeface="Calibri" panose="020F0502020204030204" pitchFamily="34" charset="0"/>
                <a:cs typeface="Times New Roman" panose="02020603050405020304" pitchFamily="18" charset="0"/>
              </a:rPr>
              <a:t>Benefit Cost</a:t>
            </a:r>
            <a:br>
              <a:rPr lang="en-US" sz="2000" b="1" dirty="0">
                <a:solidFill>
                  <a:schemeClr val="bg1"/>
                </a:solidFill>
                <a:ea typeface="Calibri" panose="020F0502020204030204" pitchFamily="34" charset="0"/>
                <a:cs typeface="Times New Roman" panose="02020603050405020304" pitchFamily="18" charset="0"/>
              </a:rPr>
            </a:br>
            <a:r>
              <a:rPr lang="en-US" sz="2000" b="1" dirty="0">
                <a:solidFill>
                  <a:schemeClr val="bg1"/>
                </a:solidFill>
                <a:ea typeface="Calibri" panose="020F0502020204030204" pitchFamily="34" charset="0"/>
                <a:cs typeface="Times New Roman" panose="02020603050405020304" pitchFamily="18" charset="0"/>
              </a:rPr>
              <a:t>Ratio (BCR)</a:t>
            </a:r>
          </a:p>
        </p:txBody>
      </p:sp>
      <p:sp>
        <p:nvSpPr>
          <p:cNvPr id="26" name="Rectangle 25"/>
          <p:cNvSpPr/>
          <p:nvPr/>
        </p:nvSpPr>
        <p:spPr>
          <a:xfrm>
            <a:off x="5156598" y="6018616"/>
            <a:ext cx="1812035" cy="421654"/>
          </a:xfrm>
          <a:prstGeom prst="rect">
            <a:avLst/>
          </a:prstGeom>
        </p:spPr>
        <p:txBody>
          <a:bodyPr wrap="none">
            <a:spAutoFit/>
          </a:bodyPr>
          <a:lstStyle/>
          <a:p>
            <a:pPr>
              <a:lnSpc>
                <a:spcPct val="107000"/>
              </a:lnSpc>
              <a:spcAft>
                <a:spcPts val="800"/>
              </a:spcAft>
            </a:pPr>
            <a:r>
              <a:rPr lang="en-US" sz="2000" b="1" dirty="0">
                <a:solidFill>
                  <a:schemeClr val="bg1"/>
                </a:solidFill>
                <a:ea typeface="Calibri" panose="020F0502020204030204" pitchFamily="34" charset="0"/>
                <a:cs typeface="Times New Roman" panose="02020603050405020304" pitchFamily="18" charset="0"/>
              </a:rPr>
              <a:t>$50,000 (Costs)</a:t>
            </a:r>
          </a:p>
        </p:txBody>
      </p:sp>
      <p:sp>
        <p:nvSpPr>
          <p:cNvPr id="27" name="Rectangle 26"/>
          <p:cNvSpPr/>
          <p:nvPr/>
        </p:nvSpPr>
        <p:spPr>
          <a:xfrm>
            <a:off x="4679897" y="5688521"/>
            <a:ext cx="2765437" cy="400110"/>
          </a:xfrm>
          <a:prstGeom prst="rect">
            <a:avLst/>
          </a:prstGeom>
        </p:spPr>
        <p:txBody>
          <a:bodyPr wrap="none">
            <a:spAutoFit/>
          </a:bodyPr>
          <a:lstStyle/>
          <a:p>
            <a:r>
              <a:rPr lang="en-US" sz="2000" b="1" dirty="0">
                <a:solidFill>
                  <a:schemeClr val="bg1"/>
                </a:solidFill>
                <a:ea typeface="Calibri" panose="020F0502020204030204" pitchFamily="34" charset="0"/>
                <a:cs typeface="Times New Roman" panose="02020603050405020304" pitchFamily="18" charset="0"/>
              </a:rPr>
              <a:t>$60,000 (Benefits) </a:t>
            </a:r>
            <a:r>
              <a:rPr lang="en-US" sz="2000" b="1" baseline="30000" dirty="0">
                <a:solidFill>
                  <a:schemeClr val="bg1"/>
                </a:solidFill>
                <a:ea typeface="Calibri" panose="020F0502020204030204" pitchFamily="34" charset="0"/>
                <a:cs typeface="Times New Roman" panose="02020603050405020304" pitchFamily="18" charset="0"/>
              </a:rPr>
              <a:t>10 Years</a:t>
            </a:r>
            <a:endParaRPr lang="en-US" sz="2000" b="1" baseline="30000" dirty="0">
              <a:solidFill>
                <a:schemeClr val="bg1"/>
              </a:solidFill>
            </a:endParaRPr>
          </a:p>
        </p:txBody>
      </p:sp>
      <p:cxnSp>
        <p:nvCxnSpPr>
          <p:cNvPr id="28" name="Straight Connector 27"/>
          <p:cNvCxnSpPr/>
          <p:nvPr/>
        </p:nvCxnSpPr>
        <p:spPr>
          <a:xfrm flipV="1">
            <a:off x="4558039" y="6056398"/>
            <a:ext cx="3009153" cy="3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172749" y="5436119"/>
            <a:ext cx="2207399" cy="1015663"/>
          </a:xfrm>
          <a:prstGeom prst="rect">
            <a:avLst/>
          </a:prstGeom>
        </p:spPr>
        <p:txBody>
          <a:bodyPr wrap="none">
            <a:spAutoFit/>
          </a:bodyPr>
          <a:lstStyle/>
          <a:p>
            <a:r>
              <a:rPr lang="en-US" sz="2000" b="1" dirty="0">
                <a:solidFill>
                  <a:schemeClr val="bg1"/>
                </a:solidFill>
                <a:ea typeface="Calibri" panose="020F0502020204030204" pitchFamily="34" charset="0"/>
                <a:cs typeface="Times New Roman" panose="02020603050405020304" pitchFamily="18" charset="0"/>
              </a:rPr>
              <a:t>     $1.20 in Benefit </a:t>
            </a:r>
          </a:p>
          <a:p>
            <a:r>
              <a:rPr lang="en-US" sz="2000" b="1" dirty="0">
                <a:solidFill>
                  <a:schemeClr val="bg1"/>
                </a:solidFill>
                <a:ea typeface="Calibri" panose="020F0502020204030204" pitchFamily="34" charset="0"/>
                <a:cs typeface="Times New Roman" panose="02020603050405020304" pitchFamily="18" charset="0"/>
              </a:rPr>
              <a:t>=   for each $1.00 </a:t>
            </a:r>
          </a:p>
          <a:p>
            <a:r>
              <a:rPr lang="en-US" sz="2000" b="1" dirty="0">
                <a:solidFill>
                  <a:schemeClr val="bg1"/>
                </a:solidFill>
                <a:ea typeface="Calibri" panose="020F0502020204030204" pitchFamily="34" charset="0"/>
                <a:cs typeface="Times New Roman" panose="02020603050405020304" pitchFamily="18" charset="0"/>
              </a:rPr>
              <a:t>     invested</a:t>
            </a:r>
            <a:endParaRPr lang="en-US" sz="2000" b="1" dirty="0">
              <a:solidFill>
                <a:schemeClr val="bg1"/>
              </a:solidFill>
            </a:endParaRPr>
          </a:p>
        </p:txBody>
      </p:sp>
      <p:sp>
        <p:nvSpPr>
          <p:cNvPr id="30" name="Rectangle 29"/>
          <p:cNvSpPr/>
          <p:nvPr/>
        </p:nvSpPr>
        <p:spPr>
          <a:xfrm>
            <a:off x="4116603" y="5844372"/>
            <a:ext cx="312906" cy="421654"/>
          </a:xfrm>
          <a:prstGeom prst="rect">
            <a:avLst/>
          </a:prstGeom>
        </p:spPr>
        <p:txBody>
          <a:bodyPr wrap="none">
            <a:spAutoFit/>
          </a:bodyPr>
          <a:lstStyle/>
          <a:p>
            <a:pPr>
              <a:lnSpc>
                <a:spcPct val="107000"/>
              </a:lnSpc>
              <a:spcAft>
                <a:spcPts val="800"/>
              </a:spcAft>
            </a:pPr>
            <a:r>
              <a:rPr lang="en-US" sz="2000" b="1" dirty="0">
                <a:solidFill>
                  <a:schemeClr val="bg1"/>
                </a:solidFill>
                <a:ea typeface="Calibri" panose="020F0502020204030204" pitchFamily="34" charset="0"/>
                <a:cs typeface="Times New Roman" panose="02020603050405020304" pitchFamily="18" charset="0"/>
              </a:rPr>
              <a:t>=</a:t>
            </a:r>
          </a:p>
        </p:txBody>
      </p:sp>
      <p:sp>
        <p:nvSpPr>
          <p:cNvPr id="31" name="Rectangle 30"/>
          <p:cNvSpPr/>
          <p:nvPr/>
        </p:nvSpPr>
        <p:spPr>
          <a:xfrm>
            <a:off x="8103247" y="4695065"/>
            <a:ext cx="428322" cy="400110"/>
          </a:xfrm>
          <a:prstGeom prst="rect">
            <a:avLst/>
          </a:prstGeom>
        </p:spPr>
        <p:txBody>
          <a:bodyPr wrap="none">
            <a:spAutoFit/>
          </a:bodyPr>
          <a:lstStyle/>
          <a:p>
            <a:r>
              <a:rPr lang="en-US" sz="2000" b="1" dirty="0">
                <a:solidFill>
                  <a:schemeClr val="accent1">
                    <a:lumMod val="60000"/>
                    <a:lumOff val="40000"/>
                  </a:schemeClr>
                </a:solidFill>
              </a:rPr>
              <a:t> = </a:t>
            </a:r>
            <a:endParaRPr lang="en-US" sz="2000" dirty="0"/>
          </a:p>
        </p:txBody>
      </p:sp>
      <p:cxnSp>
        <p:nvCxnSpPr>
          <p:cNvPr id="33" name="Straight Connector 32"/>
          <p:cNvCxnSpPr/>
          <p:nvPr/>
        </p:nvCxnSpPr>
        <p:spPr>
          <a:xfrm>
            <a:off x="4674213" y="4882168"/>
            <a:ext cx="2776804" cy="636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36182" y="893797"/>
            <a:ext cx="3024108" cy="400110"/>
          </a:xfrm>
          <a:prstGeom prst="rect">
            <a:avLst/>
          </a:prstGeom>
          <a:noFill/>
        </p:spPr>
        <p:txBody>
          <a:bodyPr wrap="square" rtlCol="0">
            <a:spAutoFit/>
          </a:bodyPr>
          <a:lstStyle/>
          <a:p>
            <a:r>
              <a:rPr lang="en-US" sz="2000" b="1" dirty="0">
                <a:solidFill>
                  <a:schemeClr val="accent1">
                    <a:lumMod val="60000"/>
                    <a:lumOff val="40000"/>
                  </a:schemeClr>
                </a:solidFill>
              </a:rPr>
              <a:t>Payback Period          =</a:t>
            </a:r>
          </a:p>
        </p:txBody>
      </p:sp>
      <p:sp>
        <p:nvSpPr>
          <p:cNvPr id="2" name="Rectangle 1"/>
          <p:cNvSpPr/>
          <p:nvPr/>
        </p:nvSpPr>
        <p:spPr>
          <a:xfrm>
            <a:off x="3647590" y="112056"/>
            <a:ext cx="2573332" cy="369332"/>
          </a:xfrm>
          <a:prstGeom prst="rect">
            <a:avLst/>
          </a:prstGeom>
        </p:spPr>
        <p:txBody>
          <a:bodyPr wrap="none">
            <a:spAutoFit/>
          </a:bodyPr>
          <a:lstStyle/>
          <a:p>
            <a:pPr algn="r"/>
            <a:r>
              <a:rPr lang="en-US" b="1" dirty="0">
                <a:solidFill>
                  <a:schemeClr val="bg1"/>
                </a:solidFill>
                <a:effectLst>
                  <a:outerShdw blurRad="38100" dist="38100" dir="2700000" algn="tl">
                    <a:srgbClr val="000000">
                      <a:alpha val="43137"/>
                    </a:srgbClr>
                  </a:outerShdw>
                </a:effectLst>
              </a:rPr>
              <a:t>Life of Solution:    </a:t>
            </a:r>
            <a:r>
              <a:rPr lang="en-US" b="1" dirty="0">
                <a:solidFill>
                  <a:schemeClr val="accent4">
                    <a:lumMod val="60000"/>
                    <a:lumOff val="40000"/>
                  </a:schemeClr>
                </a:solidFill>
                <a:effectLst>
                  <a:outerShdw blurRad="38100" dist="38100" dir="2700000" algn="tl">
                    <a:srgbClr val="000000">
                      <a:alpha val="43137"/>
                    </a:srgbClr>
                  </a:outerShdw>
                </a:effectLst>
              </a:rPr>
              <a:t>6 years</a:t>
            </a:r>
          </a:p>
        </p:txBody>
      </p:sp>
      <p:cxnSp>
        <p:nvCxnSpPr>
          <p:cNvPr id="4" name="Straight Connector 3"/>
          <p:cNvCxnSpPr/>
          <p:nvPr/>
        </p:nvCxnSpPr>
        <p:spPr>
          <a:xfrm>
            <a:off x="0" y="3331030"/>
            <a:ext cx="12192000" cy="0"/>
          </a:xfrm>
          <a:prstGeom prst="line">
            <a:avLst/>
          </a:prstGeom>
        </p:spPr>
        <p:style>
          <a:lnRef idx="1">
            <a:schemeClr val="accent4"/>
          </a:lnRef>
          <a:fillRef idx="0">
            <a:schemeClr val="accent4"/>
          </a:fillRef>
          <a:effectRef idx="0">
            <a:schemeClr val="accent4"/>
          </a:effectRef>
          <a:fontRef idx="minor">
            <a:schemeClr val="tx1"/>
          </a:fontRef>
        </p:style>
      </p:cxnSp>
      <p:sp>
        <p:nvSpPr>
          <p:cNvPr id="35" name="TextBox 34"/>
          <p:cNvSpPr txBox="1"/>
          <p:nvPr/>
        </p:nvSpPr>
        <p:spPr>
          <a:xfrm>
            <a:off x="719246" y="3737324"/>
            <a:ext cx="2912785" cy="369332"/>
          </a:xfrm>
          <a:prstGeom prst="rect">
            <a:avLst/>
          </a:prstGeom>
          <a:noFill/>
        </p:spPr>
        <p:txBody>
          <a:bodyPr wrap="none" rtlCol="0">
            <a:spAutoFit/>
          </a:bodyPr>
          <a:lstStyle/>
          <a:p>
            <a:pPr algn="r"/>
            <a:r>
              <a:rPr lang="en-US" b="1" dirty="0">
                <a:solidFill>
                  <a:schemeClr val="bg1"/>
                </a:solidFill>
                <a:effectLst>
                  <a:outerShdw blurRad="38100" dist="38100" dir="2700000" algn="tl">
                    <a:srgbClr val="000000">
                      <a:alpha val="43137"/>
                    </a:srgbClr>
                  </a:outerShdw>
                </a:effectLst>
              </a:rPr>
              <a:t>Cost of Card Sorter:  </a:t>
            </a:r>
            <a:r>
              <a:rPr lang="en-US" b="1" dirty="0">
                <a:solidFill>
                  <a:schemeClr val="accent4">
                    <a:lumMod val="60000"/>
                    <a:lumOff val="40000"/>
                  </a:schemeClr>
                </a:solidFill>
                <a:effectLst>
                  <a:outerShdw blurRad="38100" dist="38100" dir="2700000" algn="tl">
                    <a:srgbClr val="000000">
                      <a:alpha val="43137"/>
                    </a:srgbClr>
                  </a:outerShdw>
                </a:effectLst>
              </a:rPr>
              <a:t>$45,000</a:t>
            </a:r>
          </a:p>
        </p:txBody>
      </p:sp>
      <p:sp>
        <p:nvSpPr>
          <p:cNvPr id="36" name="Rectangle 35"/>
          <p:cNvSpPr/>
          <p:nvPr/>
        </p:nvSpPr>
        <p:spPr>
          <a:xfrm>
            <a:off x="3647590" y="3737324"/>
            <a:ext cx="2690352" cy="369332"/>
          </a:xfrm>
          <a:prstGeom prst="rect">
            <a:avLst/>
          </a:prstGeom>
        </p:spPr>
        <p:txBody>
          <a:bodyPr wrap="none">
            <a:spAutoFit/>
          </a:bodyPr>
          <a:lstStyle/>
          <a:p>
            <a:pPr algn="r"/>
            <a:r>
              <a:rPr lang="en-US" b="1" dirty="0">
                <a:solidFill>
                  <a:schemeClr val="bg1"/>
                </a:solidFill>
                <a:effectLst>
                  <a:outerShdw blurRad="38100" dist="38100" dir="2700000" algn="tl">
                    <a:srgbClr val="000000">
                      <a:alpha val="43137"/>
                    </a:srgbClr>
                  </a:outerShdw>
                </a:effectLst>
              </a:rPr>
              <a:t>Life of Solution:    </a:t>
            </a:r>
            <a:r>
              <a:rPr lang="en-US" b="1" dirty="0">
                <a:solidFill>
                  <a:schemeClr val="accent4">
                    <a:lumMod val="60000"/>
                    <a:lumOff val="40000"/>
                  </a:schemeClr>
                </a:solidFill>
                <a:effectLst>
                  <a:outerShdw blurRad="38100" dist="38100" dir="2700000" algn="tl">
                    <a:srgbClr val="000000">
                      <a:alpha val="43137"/>
                    </a:srgbClr>
                  </a:outerShdw>
                </a:effectLst>
              </a:rPr>
              <a:t>10 years</a:t>
            </a:r>
          </a:p>
        </p:txBody>
      </p:sp>
    </p:spTree>
    <p:extLst>
      <p:ext uri="{BB962C8B-B14F-4D97-AF65-F5344CB8AC3E}">
        <p14:creationId xmlns:p14="http://schemas.microsoft.com/office/powerpoint/2010/main" val="3111355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014950" y="2874221"/>
            <a:ext cx="4162101" cy="523220"/>
          </a:xfrm>
          <a:prstGeom prst="rect">
            <a:avLst/>
          </a:prstGeom>
        </p:spPr>
        <p:txBody>
          <a:bodyPr wrap="none">
            <a:spAutoFit/>
          </a:bodyPr>
          <a:lstStyle/>
          <a:p>
            <a:r>
              <a:rPr lang="en-US" sz="2800" dirty="0">
                <a:solidFill>
                  <a:schemeClr val="bg1"/>
                </a:solidFill>
              </a:rPr>
              <a:t>Which is the better choice?</a:t>
            </a:r>
          </a:p>
        </p:txBody>
      </p:sp>
    </p:spTree>
    <p:extLst>
      <p:ext uri="{BB962C8B-B14F-4D97-AF65-F5344CB8AC3E}">
        <p14:creationId xmlns:p14="http://schemas.microsoft.com/office/powerpoint/2010/main" val="1675712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186552" y="2928649"/>
            <a:ext cx="1818896" cy="523220"/>
          </a:xfrm>
          <a:prstGeom prst="rect">
            <a:avLst/>
          </a:prstGeom>
        </p:spPr>
        <p:txBody>
          <a:bodyPr wrap="none">
            <a:spAutoFit/>
          </a:bodyPr>
          <a:lstStyle/>
          <a:p>
            <a:r>
              <a:rPr lang="en-US" sz="2800" dirty="0">
                <a:solidFill>
                  <a:schemeClr val="bg1"/>
                </a:solidFill>
              </a:rPr>
              <a:t>Questions?</a:t>
            </a:r>
          </a:p>
        </p:txBody>
      </p:sp>
    </p:spTree>
    <p:extLst>
      <p:ext uri="{BB962C8B-B14F-4D97-AF65-F5344CB8AC3E}">
        <p14:creationId xmlns:p14="http://schemas.microsoft.com/office/powerpoint/2010/main" val="403085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25333"/>
            <a:ext cx="12192000" cy="6822833"/>
          </a:xfrm>
          <a:prstGeom prst="rect">
            <a:avLst/>
          </a:prstGeom>
        </p:spPr>
      </p:pic>
      <p:pic>
        <p:nvPicPr>
          <p:cNvPr id="7" name="Picture 6"/>
          <p:cNvPicPr>
            <a:picLocks noChangeAspect="1"/>
          </p:cNvPicPr>
          <p:nvPr/>
        </p:nvPicPr>
        <p:blipFill>
          <a:blip r:embed="rId4"/>
          <a:stretch>
            <a:fillRect/>
          </a:stretch>
        </p:blipFill>
        <p:spPr>
          <a:xfrm rot="21036533">
            <a:off x="2288215" y="2131303"/>
            <a:ext cx="2781300" cy="1676400"/>
          </a:xfrm>
          <a:prstGeom prst="rect">
            <a:avLst/>
          </a:prstGeom>
        </p:spPr>
      </p:pic>
      <p:pic>
        <p:nvPicPr>
          <p:cNvPr id="8" name="Picture 7"/>
          <p:cNvPicPr>
            <a:picLocks noChangeAspect="1"/>
          </p:cNvPicPr>
          <p:nvPr/>
        </p:nvPicPr>
        <p:blipFill>
          <a:blip r:embed="rId5"/>
          <a:stretch>
            <a:fillRect/>
          </a:stretch>
        </p:blipFill>
        <p:spPr>
          <a:xfrm rot="20600922">
            <a:off x="247516" y="594621"/>
            <a:ext cx="3162614" cy="862012"/>
          </a:xfrm>
          <a:prstGeom prst="rect">
            <a:avLst/>
          </a:prstGeom>
          <a:ln>
            <a:noFill/>
          </a:ln>
          <a:effectLst>
            <a:softEdge rad="112500"/>
          </a:effectLst>
        </p:spPr>
      </p:pic>
      <p:pic>
        <p:nvPicPr>
          <p:cNvPr id="11" name="Picture 10"/>
          <p:cNvPicPr>
            <a:picLocks noChangeAspect="1"/>
          </p:cNvPicPr>
          <p:nvPr/>
        </p:nvPicPr>
        <p:blipFill>
          <a:blip r:embed="rId6"/>
          <a:stretch>
            <a:fillRect/>
          </a:stretch>
        </p:blipFill>
        <p:spPr>
          <a:xfrm rot="20802241">
            <a:off x="9154490" y="-73053"/>
            <a:ext cx="3051118" cy="2111373"/>
          </a:xfrm>
          <a:prstGeom prst="rect">
            <a:avLst/>
          </a:prstGeom>
        </p:spPr>
      </p:pic>
      <p:pic>
        <p:nvPicPr>
          <p:cNvPr id="13" name="Picture 12"/>
          <p:cNvPicPr>
            <a:picLocks noChangeAspect="1"/>
          </p:cNvPicPr>
          <p:nvPr/>
        </p:nvPicPr>
        <p:blipFill>
          <a:blip r:embed="rId7"/>
          <a:stretch>
            <a:fillRect/>
          </a:stretch>
        </p:blipFill>
        <p:spPr>
          <a:xfrm rot="700024">
            <a:off x="7639783" y="2721059"/>
            <a:ext cx="2216089" cy="837189"/>
          </a:xfrm>
          <a:prstGeom prst="rect">
            <a:avLst/>
          </a:prstGeom>
          <a:ln>
            <a:noFill/>
          </a:ln>
          <a:effectLst>
            <a:outerShdw blurRad="190500" algn="tl" rotWithShape="0">
              <a:srgbClr val="000000">
                <a:alpha val="70000"/>
              </a:srgbClr>
            </a:outerShdw>
          </a:effectLst>
        </p:spPr>
      </p:pic>
      <p:sp>
        <p:nvSpPr>
          <p:cNvPr id="15" name="Can 14"/>
          <p:cNvSpPr/>
          <p:nvPr/>
        </p:nvSpPr>
        <p:spPr>
          <a:xfrm rot="21192010">
            <a:off x="6042804" y="-187773"/>
            <a:ext cx="169022" cy="4211942"/>
          </a:xfrm>
          <a:prstGeom prst="can">
            <a:avLst/>
          </a:prstGeom>
          <a:blipFill>
            <a:blip r:embed="rId8"/>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9"/>
          <a:stretch>
            <a:fillRect/>
          </a:stretch>
        </p:blipFill>
        <p:spPr>
          <a:xfrm>
            <a:off x="4447549" y="241182"/>
            <a:ext cx="3102393" cy="1482905"/>
          </a:xfrm>
          <a:prstGeom prst="rect">
            <a:avLst/>
          </a:prstGeom>
          <a:solidFill>
            <a:srgbClr val="FFFFFF">
              <a:shade val="85000"/>
            </a:srgbClr>
          </a:solidFill>
          <a:ln w="190500" cap="sq">
            <a:solidFill>
              <a:srgbClr val="FFFFFF"/>
            </a:solidFill>
            <a:miter lim="800000"/>
          </a:ln>
          <a:effectLst>
            <a:glow rad="228600">
              <a:schemeClr val="accent1">
                <a:satMod val="175000"/>
                <a:alpha val="40000"/>
              </a:schemeClr>
            </a:glow>
            <a:outerShdw blurRad="50800" dist="38100" dir="8100000" algn="tr"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10"/>
          <a:stretch>
            <a:fillRect/>
          </a:stretch>
        </p:blipFill>
        <p:spPr>
          <a:xfrm>
            <a:off x="2177048" y="1847787"/>
            <a:ext cx="8145968" cy="5033861"/>
          </a:xfrm>
          <a:prstGeom prst="rect">
            <a:avLst/>
          </a:prstGeom>
        </p:spPr>
      </p:pic>
      <p:pic>
        <p:nvPicPr>
          <p:cNvPr id="3" name="Picture 2"/>
          <p:cNvPicPr>
            <a:picLocks noChangeAspect="1"/>
          </p:cNvPicPr>
          <p:nvPr/>
        </p:nvPicPr>
        <p:blipFill>
          <a:blip r:embed="rId11"/>
          <a:stretch>
            <a:fillRect/>
          </a:stretch>
        </p:blipFill>
        <p:spPr>
          <a:xfrm flipH="1">
            <a:off x="7970357" y="1646339"/>
            <a:ext cx="4844955" cy="5211661"/>
          </a:xfrm>
          <a:prstGeom prst="rect">
            <a:avLst/>
          </a:prstGeom>
        </p:spPr>
      </p:pic>
      <p:pic>
        <p:nvPicPr>
          <p:cNvPr id="6" name="Picture 5"/>
          <p:cNvPicPr>
            <a:picLocks noChangeAspect="1"/>
          </p:cNvPicPr>
          <p:nvPr/>
        </p:nvPicPr>
        <p:blipFill>
          <a:blip r:embed="rId12"/>
          <a:stretch>
            <a:fillRect/>
          </a:stretch>
        </p:blipFill>
        <p:spPr>
          <a:xfrm flipH="1">
            <a:off x="-271845" y="2098869"/>
            <a:ext cx="3821375" cy="4816281"/>
          </a:xfrm>
          <a:prstGeom prst="rect">
            <a:avLst/>
          </a:prstGeom>
        </p:spPr>
      </p:pic>
    </p:spTree>
    <p:extLst>
      <p:ext uri="{BB962C8B-B14F-4D97-AF65-F5344CB8AC3E}">
        <p14:creationId xmlns:p14="http://schemas.microsoft.com/office/powerpoint/2010/main" val="410891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191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6200"/>
            <a:ext cx="10121900" cy="7004692"/>
          </a:xfrm>
          <a:prstGeom prst="rect">
            <a:avLst/>
          </a:prstGeom>
        </p:spPr>
      </p:pic>
      <p:sp>
        <p:nvSpPr>
          <p:cNvPr id="3" name="TextBox 2"/>
          <p:cNvSpPr txBox="1"/>
          <p:nvPr/>
        </p:nvSpPr>
        <p:spPr>
          <a:xfrm>
            <a:off x="6359071" y="1063420"/>
            <a:ext cx="5346700" cy="5016758"/>
          </a:xfrm>
          <a:prstGeom prst="rect">
            <a:avLst/>
          </a:prstGeom>
          <a:noFill/>
        </p:spPr>
        <p:txBody>
          <a:bodyPr wrap="square" rtlCol="0">
            <a:spAutoFit/>
          </a:bodyPr>
          <a:lstStyle/>
          <a:p>
            <a:pPr algn="ctr"/>
            <a:r>
              <a:rPr lang="en-US" sz="4000" dirty="0">
                <a:solidFill>
                  <a:schemeClr val="bg1"/>
                </a:solidFill>
                <a:latin typeface="Microsoft JhengHei" panose="020B0604030504040204" pitchFamily="34" charset="-120"/>
                <a:ea typeface="Microsoft JhengHei" panose="020B0604030504040204" pitchFamily="34" charset="-120"/>
              </a:rPr>
              <a:t>Definitions, semantics, and vernacular of a CBA are not near as crucial as is a fundamental understanding of the concepts.</a:t>
            </a:r>
          </a:p>
        </p:txBody>
      </p:sp>
    </p:spTree>
    <p:extLst>
      <p:ext uri="{BB962C8B-B14F-4D97-AF65-F5344CB8AC3E}">
        <p14:creationId xmlns:p14="http://schemas.microsoft.com/office/powerpoint/2010/main" val="246044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567543" y="1163917"/>
            <a:ext cx="9372599" cy="4439292"/>
          </a:xfrm>
          <a:prstGeom prst="rect">
            <a:avLst/>
          </a:prstGeom>
        </p:spPr>
        <p:txBody>
          <a:bodyPr wrap="square">
            <a:spAutoFit/>
          </a:bodyPr>
          <a:lstStyle/>
          <a:p>
            <a:pPr>
              <a:lnSpc>
                <a:spcPct val="107000"/>
              </a:lnSpc>
              <a:spcAft>
                <a:spcPts val="800"/>
              </a:spcAft>
            </a:pPr>
            <a:r>
              <a:rPr lang="en-US" sz="440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Gathering the data to support a CBA may take considerable time. However, the utility depends as much on the analysis carried out on the data as it does on the figures themselves.</a:t>
            </a:r>
            <a:endParaRPr lang="en-US" sz="4400" dirty="0">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endParaRPr>
          </a:p>
        </p:txBody>
      </p:sp>
    </p:spTree>
    <p:extLst>
      <p:ext uri="{BB962C8B-B14F-4D97-AF65-F5344CB8AC3E}">
        <p14:creationId xmlns:p14="http://schemas.microsoft.com/office/powerpoint/2010/main" val="22594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1915"/>
        </a:solidFill>
        <a:effectLst/>
      </p:bgPr>
    </p:bg>
    <p:spTree>
      <p:nvGrpSpPr>
        <p:cNvPr id="1" name=""/>
        <p:cNvGrpSpPr/>
        <p:nvPr/>
      </p:nvGrpSpPr>
      <p:grpSpPr>
        <a:xfrm>
          <a:off x="0" y="0"/>
          <a:ext cx="0" cy="0"/>
          <a:chOff x="0" y="0"/>
          <a:chExt cx="0" cy="0"/>
        </a:xfrm>
      </p:grpSpPr>
      <p:sp>
        <p:nvSpPr>
          <p:cNvPr id="4" name="Rectangle 3"/>
          <p:cNvSpPr/>
          <p:nvPr/>
        </p:nvSpPr>
        <p:spPr>
          <a:xfrm>
            <a:off x="1689100" y="2219236"/>
            <a:ext cx="8826500" cy="3477875"/>
          </a:xfrm>
          <a:prstGeom prst="rect">
            <a:avLst/>
          </a:prstGeom>
        </p:spPr>
        <p:txBody>
          <a:bodyPr wrap="square">
            <a:spAutoFit/>
          </a:bodyPr>
          <a:lstStyle/>
          <a:p>
            <a:pPr algn="ctr"/>
            <a:r>
              <a:rPr lang="en-US" altLang="en-US" sz="4400" dirty="0">
                <a:solidFill>
                  <a:schemeClr val="bg1"/>
                </a:solidFill>
                <a:latin typeface="Segoe UI Semibold" panose="020B0702040204020203" pitchFamily="34" charset="0"/>
                <a:cs typeface="Segoe UI Semibold" panose="020B0702040204020203" pitchFamily="34" charset="0"/>
              </a:rPr>
              <a:t>A cost-benefit approach is a method for organizing thought rather than substituting for it.</a:t>
            </a:r>
            <a:br>
              <a:rPr lang="en-US" altLang="en-US" sz="4400" dirty="0">
                <a:solidFill>
                  <a:schemeClr val="bg1"/>
                </a:solidFill>
                <a:latin typeface="Segoe UI Semibold" panose="020B0702040204020203" pitchFamily="34" charset="0"/>
                <a:cs typeface="Segoe UI Semibold" panose="020B0702040204020203" pitchFamily="34" charset="0"/>
              </a:rPr>
            </a:br>
            <a:br>
              <a:rPr lang="en-US" altLang="en-US" sz="4400" dirty="0">
                <a:solidFill>
                  <a:schemeClr val="bg1"/>
                </a:solidFill>
                <a:latin typeface="Segoe UI Semibold" panose="020B0702040204020203" pitchFamily="34" charset="0"/>
                <a:cs typeface="Segoe UI Semibold" panose="020B0702040204020203" pitchFamily="34" charset="0"/>
              </a:rPr>
            </a:br>
            <a:r>
              <a:rPr lang="en-US" altLang="en-US" sz="4400" dirty="0">
                <a:solidFill>
                  <a:schemeClr val="bg1"/>
                </a:solidFill>
                <a:latin typeface="Segoe UI Semibold" panose="020B0702040204020203" pitchFamily="34" charset="0"/>
                <a:cs typeface="Segoe UI Semibold" panose="020B0702040204020203" pitchFamily="34" charset="0"/>
              </a:rPr>
              <a:t> 		</a:t>
            </a:r>
          </a:p>
        </p:txBody>
      </p:sp>
    </p:spTree>
    <p:extLst>
      <p:ext uri="{BB962C8B-B14F-4D97-AF65-F5344CB8AC3E}">
        <p14:creationId xmlns:p14="http://schemas.microsoft.com/office/powerpoint/2010/main" val="760767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9768</TotalTime>
  <Words>4583</Words>
  <Application>Microsoft Office PowerPoint</Application>
  <PresentationFormat>Widescreen</PresentationFormat>
  <Paragraphs>581</Paragraphs>
  <Slides>57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Microsoft JhengHei</vt:lpstr>
      <vt:lpstr>Arial</vt:lpstr>
      <vt:lpstr>Calibri</vt:lpstr>
      <vt:lpstr>Calibri Light</vt:lpstr>
      <vt:lpstr>Nirmala UI</vt:lpstr>
      <vt:lpstr>Segoe UI Semibold</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Weaver, Clay (Rehab)</dc:creator>
  <cp:lastModifiedBy>Willis, Suzanna</cp:lastModifiedBy>
  <cp:revision>186</cp:revision>
  <cp:lastPrinted>2016-07-15T18:58:45Z</cp:lastPrinted>
  <dcterms:created xsi:type="dcterms:W3CDTF">2016-07-11T18:02:37Z</dcterms:created>
  <dcterms:modified xsi:type="dcterms:W3CDTF">2017-09-20T20:40:13Z</dcterms:modified>
</cp:coreProperties>
</file>